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9" r:id="rId1"/>
  </p:sldMasterIdLst>
  <p:notesMasterIdLst>
    <p:notesMasterId r:id="rId20"/>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71"/>
    <p:restoredTop sz="94673"/>
  </p:normalViewPr>
  <p:slideViewPr>
    <p:cSldViewPr snapToGrid="0">
      <p:cViewPr varScale="1">
        <p:scale>
          <a:sx n="107" d="100"/>
          <a:sy n="107" d="100"/>
        </p:scale>
        <p:origin x="8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2.png>
</file>

<file path=ppt/media/image3.png>
</file>

<file path=ppt/media/image30.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E00B95-9C68-7E4E-85E4-7210FF338D6F}" type="datetimeFigureOut">
              <a:rPr lang="en-US" smtClean="0"/>
              <a:t>6/15/23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E11D9C-043F-1149-B1C8-BA8782813CEB}" type="slidenum">
              <a:rPr lang="en-US" smtClean="0"/>
              <a:t>‹#›</a:t>
            </a:fld>
            <a:endParaRPr lang="en-US"/>
          </a:p>
        </p:txBody>
      </p:sp>
    </p:spTree>
    <p:extLst>
      <p:ext uri="{BB962C8B-B14F-4D97-AF65-F5344CB8AC3E}">
        <p14:creationId xmlns:p14="http://schemas.microsoft.com/office/powerpoint/2010/main" val="1363433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2E11D9C-043F-1149-B1C8-BA8782813CEB}" type="slidenum">
              <a:rPr lang="en-US" smtClean="0"/>
              <a:t>1</a:t>
            </a:fld>
            <a:endParaRPr lang="en-US"/>
          </a:p>
        </p:txBody>
      </p:sp>
    </p:spTree>
    <p:extLst>
      <p:ext uri="{BB962C8B-B14F-4D97-AF65-F5344CB8AC3E}">
        <p14:creationId xmlns:p14="http://schemas.microsoft.com/office/powerpoint/2010/main" val="7906792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17</a:t>
            </a:fld>
            <a:endParaRPr lang="en-US"/>
          </a:p>
        </p:txBody>
      </p:sp>
    </p:spTree>
    <p:extLst>
      <p:ext uri="{BB962C8B-B14F-4D97-AF65-F5344CB8AC3E}">
        <p14:creationId xmlns:p14="http://schemas.microsoft.com/office/powerpoint/2010/main" val="1823772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4D5156"/>
                </a:solidFill>
                <a:effectLst/>
                <a:latin typeface="Times New Roman" panose="02020603050405020304" pitchFamily="18" charset="0"/>
                <a:ea typeface="Calibri" panose="020F0502020204030204" pitchFamily="34" charset="0"/>
                <a:cs typeface="Times New Roman" panose="02020603050405020304" pitchFamily="18" charset="0"/>
              </a:rPr>
              <a:t>Health care Organization change is necessary to grow and be successful. Readiness for change and change itself</a:t>
            </a: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 is a fertile ground of research and is an important topic to take into consideration as there is a proven link between lack or inadequate readiness for change and not successful change initiatives. Due to not being ready for change, around 70% of corporate transformations are unsuccessful which proves that readiness for change has been related to higher organizational effort and motivation of staff to overcome barriers and issues in change endeavors.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Nuño-Solinís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2018) Health care is facing many challenges such as medical errors, lack of transparency, nursing shortage, high health care cost, inpatient falls, CAUTI, SSI, CLABSI, and many more, therefore continuous change is needed to meet the demand of the organization and Patients. The main purpose of the paper is to investigate an issue (Inpatient falls) that will lead to the execution of change in a healthcare organization.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2</a:t>
            </a:fld>
            <a:endParaRPr lang="en-US"/>
          </a:p>
        </p:txBody>
      </p:sp>
    </p:spTree>
    <p:extLst>
      <p:ext uri="{BB962C8B-B14F-4D97-AF65-F5344CB8AC3E}">
        <p14:creationId xmlns:p14="http://schemas.microsoft.com/office/powerpoint/2010/main" val="1541469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issue in my organization is Inpatient falls in an elderly population. I work in the Neuro ICU unit at UNC chapel hill in the state of North Carolina. The evidence-based practice can be seen in achieving the goals of my organization. According to UNC, health science library website, UNC follows both evidence-based medicine (EBM) and evidence-based nursing (EBN) in making the decision when caring for an individual patient and both EBM and EBN fall under the Evidence-based practice category. According to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CDC.gov</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 the year 2020, the percentage of older adults who fell was 28.9% and the total number was 495,852, and my organization also contribute some percentage. Falls can lead to serious health consequences such as disability and death. On top of this financial loss to the health care provider and organization cannot be ignored, these are the reasons more than enough to implement a fall reduction program in any organization. My organization has implemented several measures to prevent falls, we have a group of research teams dedicated to fall prevention. High-level managers and unit managers are very much aware of the importance of bringing change and are dedicated to sponsoring the change via the authority that comes from their position and the losses can justify the time, money, and effort that has been spent on fall reduction. Manager support is crucial for the success of any organization’s change. Organization, Managers, and staff’s readiness prior to bringing change provide a realistic overview of what is needed to execute change (Tanner, 2023) Stakeholders can be fall prevention champions of the organization, Caregivers, policymakers, healthcare team members, and institutional leaders. There can be several risks associated with change such as work-related stress in the beginning among healthcare providers, change fatigue,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3</a:t>
            </a:fld>
            <a:endParaRPr lang="en-US"/>
          </a:p>
        </p:txBody>
      </p:sp>
    </p:spTree>
    <p:extLst>
      <p:ext uri="{BB962C8B-B14F-4D97-AF65-F5344CB8AC3E}">
        <p14:creationId xmlns:p14="http://schemas.microsoft.com/office/powerpoint/2010/main" val="1945037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no pass means all the staff should answer the call bell, they should not pass the room with the call bell on they have to answer and help if can, if not assure the patient that helps is on the way and notify the Nurse.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6</a:t>
            </a:fld>
            <a:endParaRPr lang="en-US"/>
          </a:p>
        </p:txBody>
      </p:sp>
    </p:spTree>
    <p:extLst>
      <p:ext uri="{BB962C8B-B14F-4D97-AF65-F5344CB8AC3E}">
        <p14:creationId xmlns:p14="http://schemas.microsoft.com/office/powerpoint/2010/main" val="3313210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Organizations already have a set of interventions in practice for fall prevention but not applicable to all circumstances, for instance, I don’t remember our organization having an intervention that can be applied once the call light is on, the only intervention is notifying the nurse assigned to the patient and this might take a lot of time sometimes for the nurse to attend the patient and patient might trying helping himself or herself and do things that he/she is not supposed to do and might end up falling, therefore we need an intervention or a change that applies to the above-mentioned situation which is evidence-based because implementing EBP leads to best patient outcomes and quality care (Melnyk &amp; Overholt, 2019) A study done in a teaching hospital in Canada on a medicine and a neuroscience unit also showed that not responding or delay responding to call bell and low staffing can be a contributing factor in falls in a hospital setting. There was a case where the call light was pressed by the patient 19 times and ended up getting up unassisted and falling. Nurses also reported that the call bell system was noisy and there was a lot of interruption to their work</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(Watson et al., 2018) The idea I would bring is implementing a “No Pass zone”. where no one on the unit is allowed to pass the room that has the call light on, and that person can be Nurses, Doctors, HUCs, CSTs, Housekeeping, pharmacy, and Kitchen staff. They should go in the room and help if they can, otherwise, they must tell the patient that help is on the way and notify the Nurse of the patient's need. This way patients will not attempt to do things such as getting out of bed, walking to the restroom, and many more that put them at risk for falls.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7</a:t>
            </a:fld>
            <a:endParaRPr lang="en-US"/>
          </a:p>
        </p:txBody>
      </p:sp>
    </p:spTree>
    <p:extLst>
      <p:ext uri="{BB962C8B-B14F-4D97-AF65-F5344CB8AC3E}">
        <p14:creationId xmlns:p14="http://schemas.microsoft.com/office/powerpoint/2010/main" val="2788123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The Dissemination strategy used by my organization was a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Unit-level project and the Pilot unit was on our unit, even though the fall prevention program is great in concept the intervention won't be proven successful until and unless it is used by the unit and staff. The fall intervention program implemented in. my unit was “No pass zone”.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This pilot study was successful in reducing falls in our unit and was later implemented in the entire hospital.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8</a:t>
            </a:fld>
            <a:endParaRPr lang="en-US"/>
          </a:p>
        </p:txBody>
      </p:sp>
    </p:spTree>
    <p:extLst>
      <p:ext uri="{BB962C8B-B14F-4D97-AF65-F5344CB8AC3E}">
        <p14:creationId xmlns:p14="http://schemas.microsoft.com/office/powerpoint/2010/main" val="1042856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Once the change or new intervention is implemented it has to be communicated to make sure that everyone understood the measure. Falls champions can be selected to communicate the change in the entire organization. Knowledge transfer has three major stages and that includes “Knowledge creation and distillation, diffusion and dissemination ad organizational adoption and implementation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Nieva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et al.) During the knowledge creation and distillation phase, newly generated knowledge is evaluated, prioritized, and synthesized for transition efforts. Information is provided and general awareness is raised with the goal of motivating knowledge users into action in the Diffusion and dissemination phase, during this phase the end user is reached in two ways and that is mass diffusion and targeted dissemination. The last phase is adoption and implementation where Web-based interactive programs (Opperman et al., 2016), in-person training, information guidelines, and materials are provided to the end users, once the acceptance is gained by the interventions in an organization, it is then officially institutionalized into organization policies and procedures. The fall prevention strategy I have included in my paper will be first evaluated in my unit to see if it really works, once it is proven to be successful and liked by everyone including the patient on the unit then it goes into the second phase of mass diffusion and targeted dissemination and in our case it is diffused into other units on the hospital, and finally needed training and education is provided to all the knowledge users about the intervention and once the acceptance is gained it is officially included on the organization policies and procedures.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solidFill>
                  <a:srgbClr val="37415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solidFill>
                  <a:srgbClr val="37415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9</a:t>
            </a:fld>
            <a:endParaRPr lang="en-US"/>
          </a:p>
        </p:txBody>
      </p:sp>
    </p:spTree>
    <p:extLst>
      <p:ext uri="{BB962C8B-B14F-4D97-AF65-F5344CB8AC3E}">
        <p14:creationId xmlns:p14="http://schemas.microsoft.com/office/powerpoint/2010/main" val="3744808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study done by Watson et al., in a teaching hospital in Canada showed that not responding or delay responding to call bell and low staffing can be a contributing factor in falls in a hospital setting. There was a case where the call light was pressed by the patient 19 times and ended up getting up unassisted and falling. The study done by Bekele et al., present the consequence of not responding call bell or not responding to the patient's need in a timely manner, therefore a new intervention has to be implemented that will prevent fall due to call light issue in an inpatient setting and that can be an implementation of “No pass Zone”. Ali and Li did a study in a Nursing home where the Call light system is an important factor affecting patient care outcomes but due to staff shortage and nursing home layout led to longer response time resulting in more falls.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12</a:t>
            </a:fld>
            <a:endParaRPr lang="en-US"/>
          </a:p>
        </p:txBody>
      </p:sp>
    </p:spTree>
    <p:extLst>
      <p:ext uri="{BB962C8B-B14F-4D97-AF65-F5344CB8AC3E}">
        <p14:creationId xmlns:p14="http://schemas.microsoft.com/office/powerpoint/2010/main" val="125324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Synthesis of the evidence and outcomes was the integration of existing knowledge on fall prevention and research finding from peer-reviewed articles presented. The knowledge I already was responding to call bell quickly can prevent falls, but my organization doesn’t always have enough nurses that can respond quickly and help, so I did my research and find an intervention that can help nurses buy some time and patient get attended quickly so that they won’t try helping themselves and fall. I was able to develop new knowledge via the integration. There was a lot of overwhelming information from all the resources I had collected, and Synthesis helped me with the challenge of information overload and delivering a product that advance my understanding of an issue and refine collected evidence for decision-making (</a:t>
            </a:r>
            <a:r>
              <a:rPr lang="en-US" sz="1800" dirty="0" err="1">
                <a:effectLst/>
                <a:latin typeface="Times New Roman" panose="02020603050405020304" pitchFamily="18" charset="0"/>
                <a:ea typeface="Calibri" panose="020F0502020204030204" pitchFamily="34" charset="0"/>
              </a:rPr>
              <a:t>Wyborn</a:t>
            </a:r>
            <a:r>
              <a:rPr lang="en-US" sz="1800" dirty="0">
                <a:effectLst/>
                <a:latin typeface="Times New Roman" panose="02020603050405020304" pitchFamily="18" charset="0"/>
                <a:ea typeface="Calibri" panose="020F0502020204030204" pitchFamily="34" charset="0"/>
              </a:rPr>
              <a:t> et al., 2018). It can also influence practice and policy, compile evidence and make us engage with decision-maker</a:t>
            </a:r>
            <a:r>
              <a:rPr lang="en-US" dirty="0">
                <a:effectLst/>
              </a:rPr>
              <a:t> </a:t>
            </a:r>
            <a:endParaRPr lang="en-US" dirty="0"/>
          </a:p>
        </p:txBody>
      </p:sp>
      <p:sp>
        <p:nvSpPr>
          <p:cNvPr id="4" name="Slide Number Placeholder 3"/>
          <p:cNvSpPr>
            <a:spLocks noGrp="1"/>
          </p:cNvSpPr>
          <p:nvPr>
            <p:ph type="sldNum" sz="quarter" idx="5"/>
          </p:nvPr>
        </p:nvSpPr>
        <p:spPr/>
        <p:txBody>
          <a:bodyPr/>
          <a:lstStyle/>
          <a:p>
            <a:fld id="{C2E11D9C-043F-1149-B1C8-BA8782813CEB}" type="slidenum">
              <a:rPr lang="en-US" smtClean="0"/>
              <a:t>13</a:t>
            </a:fld>
            <a:endParaRPr lang="en-US"/>
          </a:p>
        </p:txBody>
      </p:sp>
    </p:spTree>
    <p:extLst>
      <p:ext uri="{BB962C8B-B14F-4D97-AF65-F5344CB8AC3E}">
        <p14:creationId xmlns:p14="http://schemas.microsoft.com/office/powerpoint/2010/main" val="422101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51E89-9219-BB51-E5BE-5504878D5A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22EBDAC-5959-0D8F-B3DA-362980134D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71E944-813C-F809-0978-A2C9E19AFD09}"/>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5" name="Footer Placeholder 4">
            <a:extLst>
              <a:ext uri="{FF2B5EF4-FFF2-40B4-BE49-F238E27FC236}">
                <a16:creationId xmlns:a16="http://schemas.microsoft.com/office/drawing/2014/main" id="{11D4AC69-43B8-EA43-FCC1-B33353434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B5A7B-8B59-A7FB-20B5-11007F9C6B47}"/>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061971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C0B9C-6AA7-A39B-18C5-C16663348E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EBCDE0-B53D-1E16-0C28-150BE995627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B9508F-57F9-C4EE-8314-93C66A3BB1CC}"/>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5" name="Footer Placeholder 4">
            <a:extLst>
              <a:ext uri="{FF2B5EF4-FFF2-40B4-BE49-F238E27FC236}">
                <a16:creationId xmlns:a16="http://schemas.microsoft.com/office/drawing/2014/main" id="{7CD41D4D-9406-408A-2B04-E142B5255C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224F4A-6015-351B-D6C2-456FB829EC3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865324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CBC88F6-6BFB-D3C9-A7C2-28B9E2855C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75249F-8896-9BCF-2B40-852CCD9DAB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A82EE0-712C-06D1-18AC-79255CEFE6A5}"/>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5" name="Footer Placeholder 4">
            <a:extLst>
              <a:ext uri="{FF2B5EF4-FFF2-40B4-BE49-F238E27FC236}">
                <a16:creationId xmlns:a16="http://schemas.microsoft.com/office/drawing/2014/main" id="{82F5F96A-3EBE-E509-6A16-017400BD9D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1AE133-DBFB-7E6D-5921-7084ADBD0362}"/>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774673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882A-3836-79F1-83BE-4C09C2F762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951234-CBF0-44B1-969D-D94F2E9018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06CB9D-BC7A-8D0E-CA87-34178930F14F}"/>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5" name="Footer Placeholder 4">
            <a:extLst>
              <a:ext uri="{FF2B5EF4-FFF2-40B4-BE49-F238E27FC236}">
                <a16:creationId xmlns:a16="http://schemas.microsoft.com/office/drawing/2014/main" id="{F1F03782-EB70-D111-C621-48CF2E1F2E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E3F80C-3C51-0B3B-C5DB-E45656B08038}"/>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9388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27832-7060-11CC-82D5-7B0478A361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7F7E42-1971-0289-00E3-F48C495F9B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5EA37C-C691-C365-B29F-A9ABF9D01D62}"/>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5" name="Footer Placeholder 4">
            <a:extLst>
              <a:ext uri="{FF2B5EF4-FFF2-40B4-BE49-F238E27FC236}">
                <a16:creationId xmlns:a16="http://schemas.microsoft.com/office/drawing/2014/main" id="{F66B0A3C-44C6-86C3-F2DC-436C1D6790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8783FD-4167-DDD5-C6E9-83F1DAF949C1}"/>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41641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77462-3DE8-561E-A196-BB2A80BC7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C017BD-2CA1-41A8-04C7-6AD1EB3686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3470DB-60F1-D1E8-2689-44A307FB46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45B7E9-FD9C-AFD6-3D27-FE51E17B84FE}"/>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6" name="Footer Placeholder 5">
            <a:extLst>
              <a:ext uri="{FF2B5EF4-FFF2-40B4-BE49-F238E27FC236}">
                <a16:creationId xmlns:a16="http://schemas.microsoft.com/office/drawing/2014/main" id="{19D08733-15E2-6953-3877-2FB2C6680A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296F50-8639-EC80-6157-36520DD28CC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765226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0071C-1319-6DA9-CE7F-A1EA60B730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FA8CE2A-D73A-4BD1-24A9-7C094986D8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5E2705-95D0-854B-17EB-3550F9831FE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E2B497-BA0E-E689-5F5C-C832F2BF5A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A2975C5-0803-130E-38F1-709D43178B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928917-9986-5A71-32F5-E50D643F4E5B}"/>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8" name="Footer Placeholder 7">
            <a:extLst>
              <a:ext uri="{FF2B5EF4-FFF2-40B4-BE49-F238E27FC236}">
                <a16:creationId xmlns:a16="http://schemas.microsoft.com/office/drawing/2014/main" id="{B7C417CB-E110-1E34-2E7B-8BD18FA3B72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B5EFA06-FBAE-C114-0623-66A59B5909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181368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6025E-06EB-B276-5E4E-5FC2D372E3F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89CD34-03EB-82FC-F1A1-24E359372565}"/>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4" name="Footer Placeholder 3">
            <a:extLst>
              <a:ext uri="{FF2B5EF4-FFF2-40B4-BE49-F238E27FC236}">
                <a16:creationId xmlns:a16="http://schemas.microsoft.com/office/drawing/2014/main" id="{75BE3B48-28D6-65D1-B98A-AF9D920623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A5AB25D-5CD2-B2AE-808B-5E42C2F9BAF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77028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AFA974-0EDB-3638-8ABB-6439C954D383}"/>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3" name="Footer Placeholder 2">
            <a:extLst>
              <a:ext uri="{FF2B5EF4-FFF2-40B4-BE49-F238E27FC236}">
                <a16:creationId xmlns:a16="http://schemas.microsoft.com/office/drawing/2014/main" id="{4A674E48-B35A-6D40-B794-9B2A3E64BE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48965F-2794-BCED-F0AB-57EC58B44EA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902202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51343-44DD-72B1-4C11-E9A6A0451F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8BDF226-2E9C-4E82-4BD7-A724D2F4CA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8EB7C6-6CA1-BA76-CCE1-C9FCA6FBCE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CC1B1A-DE94-DD81-2852-134ACEC1160E}"/>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6" name="Footer Placeholder 5">
            <a:extLst>
              <a:ext uri="{FF2B5EF4-FFF2-40B4-BE49-F238E27FC236}">
                <a16:creationId xmlns:a16="http://schemas.microsoft.com/office/drawing/2014/main" id="{4B77BE6E-D6E0-3683-BA54-F2858D53A1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8CDB80-C8BD-C9DB-0084-9D68CC5E77F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85383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753AE-BCEA-6D6C-F7C1-C8188B616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CE6DD6-9E06-A53D-D367-C41DEC5127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AF6D501-6C85-AB85-0B99-C9AFE6607C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7FF5F3-54CE-DECC-E011-955D3ECA054B}"/>
              </a:ext>
            </a:extLst>
          </p:cNvPr>
          <p:cNvSpPr>
            <a:spLocks noGrp="1"/>
          </p:cNvSpPr>
          <p:nvPr>
            <p:ph type="dt" sz="half" idx="10"/>
          </p:nvPr>
        </p:nvSpPr>
        <p:spPr/>
        <p:txBody>
          <a:bodyPr/>
          <a:lstStyle/>
          <a:p>
            <a:fld id="{3C2B07E4-CDF9-4C88-A2F3-04620E58224D}" type="datetimeFigureOut">
              <a:rPr lang="en-US" smtClean="0"/>
              <a:t>6/15/23</a:t>
            </a:fld>
            <a:endParaRPr lang="en-US"/>
          </a:p>
        </p:txBody>
      </p:sp>
      <p:sp>
        <p:nvSpPr>
          <p:cNvPr id="6" name="Footer Placeholder 5">
            <a:extLst>
              <a:ext uri="{FF2B5EF4-FFF2-40B4-BE49-F238E27FC236}">
                <a16:creationId xmlns:a16="http://schemas.microsoft.com/office/drawing/2014/main" id="{BE0FC3AB-6500-71AC-A747-42BD523010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52E5B8-6EA4-EC98-9FD8-081B5B29216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364201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A6D8CF1-6B1E-3551-2DAF-59DE95CECF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D377F9-F352-6100-DCF8-16517301B7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12875F-66BE-2BD1-C990-75207C4C3D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2B07E4-CDF9-4C88-A2F3-04620E58224D}" type="datetimeFigureOut">
              <a:rPr lang="en-US" smtClean="0"/>
              <a:pPr/>
              <a:t>6/15/23</a:t>
            </a:fld>
            <a:endParaRPr lang="en-US" dirty="0"/>
          </a:p>
        </p:txBody>
      </p:sp>
      <p:sp>
        <p:nvSpPr>
          <p:cNvPr id="5" name="Footer Placeholder 4">
            <a:extLst>
              <a:ext uri="{FF2B5EF4-FFF2-40B4-BE49-F238E27FC236}">
                <a16:creationId xmlns:a16="http://schemas.microsoft.com/office/drawing/2014/main" id="{46500A7E-F42F-AD85-EE29-505795320C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3D38FA0B-1EBC-171B-59B5-5C5CBF486D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4237560954"/>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www.jmir.org/2020/3/e16252/"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journals.sagepub.com/" TargetMode="External"/><Relationship Id="rId5" Type="http://schemas.openxmlformats.org/officeDocument/2006/relationships/hyperlink" Target="https://web.p.ebscohost.com/ehost" TargetMode="External"/><Relationship Id="rId4" Type="http://schemas.openxmlformats.org/officeDocument/2006/relationships/hyperlink" Target="https://journals.sagepub.com/doi/full/10.1177/1054773818754450" TargetMode="Externa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s://www.cdc.gov/falls/data/falls-by-state.html" TargetMode="External"/><Relationship Id="rId2" Type="http://schemas.openxmlformats.org/officeDocument/2006/relationships/hyperlink" Target="https://www.unchealthcare.org/about-us/"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access.ovid.com/custom/redirector/index.html?dest=https://go.openathens.net/redirector/waldenu.edu?url=http://ovidsp.ovid.com/ovidweb.cgi?T=JS&amp;CSC=Y&amp;NEWS=N&amp;PAGE=fulltext&amp;AN=01709760-201811000-00003&amp;LSLINK=80&amp;D=ovf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sciencedirect.com/science/article/pii/S1462901117311048" TargetMode="External"/><Relationship Id="rId2" Type="http://schemas.openxmlformats.org/officeDocument/2006/relationships/hyperlink" Target="https://journals.sagepub.com/doi/full/10.1177/105477381875445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slideLayout" Target="../slideLayouts/slideLayout2.xml"/><Relationship Id="rId7" Type="http://schemas.openxmlformats.org/officeDocument/2006/relationships/slide" Target="slide8.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A7A60-A159-DF8B-7701-B0B7F21A212D}"/>
              </a:ext>
            </a:extLst>
          </p:cNvPr>
          <p:cNvSpPr>
            <a:spLocks noGrp="1"/>
          </p:cNvSpPr>
          <p:nvPr>
            <p:ph type="ctrTitle"/>
          </p:nvPr>
        </p:nvSpPr>
        <p:spPr>
          <a:xfrm>
            <a:off x="-526093" y="1122363"/>
            <a:ext cx="11194093" cy="3950678"/>
          </a:xfrm>
        </p:spPr>
        <p:txBody>
          <a:bodyPr anchor="b">
            <a:normAutofit/>
          </a:bodyPr>
          <a:lstStyle/>
          <a:p>
            <a:pPr algn="ctr"/>
            <a:r>
              <a:rPr lang="en-US" sz="2400" dirty="0">
                <a:latin typeface="Times New Roman" panose="02020603050405020304" pitchFamily="18" charset="0"/>
                <a:cs typeface="Times New Roman" panose="02020603050405020304" pitchFamily="18" charset="0"/>
              </a:rPr>
              <a:t>Walden University</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Professor: Dr Linda S </a:t>
            </a:r>
            <a:r>
              <a:rPr lang="en-US" sz="2400" dirty="0" err="1">
                <a:latin typeface="Times New Roman" panose="02020603050405020304" pitchFamily="18" charset="0"/>
                <a:cs typeface="Times New Roman" panose="02020603050405020304" pitchFamily="18" charset="0"/>
              </a:rPr>
              <a:t>Johanson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NRSE-(6052C-1/Nurs-6052-1)</a:t>
            </a:r>
            <a:br>
              <a:rPr lang="en-US" sz="2400" dirty="0">
                <a:latin typeface="Times New Roman" panose="02020603050405020304" pitchFamily="18" charset="0"/>
                <a:cs typeface="Times New Roman" panose="02020603050405020304" pitchFamily="18" charset="0"/>
              </a:rPr>
            </a:br>
            <a:r>
              <a:rPr lang="en-US" sz="2400" dirty="0" err="1">
                <a:latin typeface="Times New Roman" panose="02020603050405020304" pitchFamily="18" charset="0"/>
                <a:cs typeface="Times New Roman" panose="02020603050405020304" pitchFamily="18" charset="0"/>
              </a:rPr>
              <a:t>Ritu</a:t>
            </a:r>
            <a:r>
              <a:rPr lang="en-US" sz="2400" dirty="0">
                <a:latin typeface="Times New Roman" panose="02020603050405020304" pitchFamily="18" charset="0"/>
                <a:cs typeface="Times New Roman" panose="02020603050405020304" pitchFamily="18" charset="0"/>
              </a:rPr>
              <a:t> Adhikari</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05/07/2023</a:t>
            </a:r>
          </a:p>
        </p:txBody>
      </p:sp>
      <p:sp>
        <p:nvSpPr>
          <p:cNvPr id="3" name="Subtitle 2">
            <a:extLst>
              <a:ext uri="{FF2B5EF4-FFF2-40B4-BE49-F238E27FC236}">
                <a16:creationId xmlns:a16="http://schemas.microsoft.com/office/drawing/2014/main" id="{7E08444B-A51D-5D7F-7A59-4865C513C0EB}"/>
              </a:ext>
            </a:extLst>
          </p:cNvPr>
          <p:cNvSpPr>
            <a:spLocks noGrp="1"/>
          </p:cNvSpPr>
          <p:nvPr>
            <p:ph type="subTitle" idx="1"/>
          </p:nvPr>
        </p:nvSpPr>
        <p:spPr>
          <a:xfrm>
            <a:off x="1524000" y="2918564"/>
            <a:ext cx="9144000" cy="2339236"/>
          </a:xfrm>
        </p:spPr>
        <p:txBody>
          <a:bodyPr>
            <a:normAutofit/>
          </a:bodyPr>
          <a:lstStyle/>
          <a:p>
            <a:pPr algn="ctr"/>
            <a:endParaRPr lang="en-US" dirty="0"/>
          </a:p>
          <a:p>
            <a:pPr algn="ctr"/>
            <a:endParaRPr lang="en-US" dirty="0"/>
          </a:p>
          <a:p>
            <a:pPr algn="ctr"/>
            <a:endParaRPr lang="en-US" dirty="0"/>
          </a:p>
        </p:txBody>
      </p:sp>
      <p:pic>
        <p:nvPicPr>
          <p:cNvPr id="4" name="Picture 3" descr="Wavy 3D art">
            <a:extLst>
              <a:ext uri="{FF2B5EF4-FFF2-40B4-BE49-F238E27FC236}">
                <a16:creationId xmlns:a16="http://schemas.microsoft.com/office/drawing/2014/main" id="{BA840F1A-A74E-29B6-9C06-95468BE7D57D}"/>
              </a:ext>
            </a:extLst>
          </p:cNvPr>
          <p:cNvPicPr>
            <a:picLocks noChangeAspect="1"/>
          </p:cNvPicPr>
          <p:nvPr/>
        </p:nvPicPr>
        <p:blipFill rotWithShape="1">
          <a:blip r:embed="rId5">
            <a:alphaModFix/>
          </a:blip>
          <a:srcRect l="21280" r="9833" b="2"/>
          <a:stretch/>
        </p:blipFill>
        <p:spPr>
          <a:xfrm>
            <a:off x="9146095" y="3429000"/>
            <a:ext cx="3045904" cy="3426642"/>
          </a:xfrm>
          <a:prstGeom prst="rect">
            <a:avLst/>
          </a:prstGeom>
        </p:spPr>
      </p:pic>
      <p:pic>
        <p:nvPicPr>
          <p:cNvPr id="23" name="Audio 22">
            <a:hlinkClick r:id="" action="ppaction://media"/>
            <a:extLst>
              <a:ext uri="{FF2B5EF4-FFF2-40B4-BE49-F238E27FC236}">
                <a16:creationId xmlns:a16="http://schemas.microsoft.com/office/drawing/2014/main" id="{9468DD59-E531-FD21-9751-DCE887CDB14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966622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423"/>
    </mc:Choice>
    <mc:Fallback xmlns="">
      <p:transition spd="slow" advTm="184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ABBA4-836B-01CF-90AE-5061424A0C9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Measurable outcomes</a:t>
            </a:r>
          </a:p>
        </p:txBody>
      </p:sp>
      <p:sp>
        <p:nvSpPr>
          <p:cNvPr id="3" name="Content Placeholder 2">
            <a:extLst>
              <a:ext uri="{FF2B5EF4-FFF2-40B4-BE49-F238E27FC236}">
                <a16:creationId xmlns:a16="http://schemas.microsoft.com/office/drawing/2014/main" id="{9E08CB7C-2AA7-8497-84B6-941C97F87ACF}"/>
              </a:ext>
            </a:extLst>
          </p:cNvPr>
          <p:cNvSpPr>
            <a:spLocks noGrp="1"/>
          </p:cNvSpPr>
          <p:nvPr>
            <p:ph idx="1"/>
          </p:nvPr>
        </p:nvSpPr>
        <p:spPr/>
        <p:txBody>
          <a:bodyPr/>
          <a:lstStyle/>
          <a:p>
            <a:pPr marL="0" marR="0">
              <a:lnSpc>
                <a:spcPct val="200000"/>
              </a:lnSpc>
              <a:spcBef>
                <a:spcPts val="0"/>
              </a:spcBef>
              <a:spcAft>
                <a:spcPts val="0"/>
              </a:spcAft>
            </a:pPr>
            <a:r>
              <a:rPr lang="en-US"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No falls </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Everyone is responsible for calling light </a:t>
            </a:r>
            <a:endParaRPr lang="en-US"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p>
        </p:txBody>
      </p:sp>
      <p:pic>
        <p:nvPicPr>
          <p:cNvPr id="14" name="Audio 13">
            <a:hlinkClick r:id="" action="ppaction://media"/>
            <a:extLst>
              <a:ext uri="{FF2B5EF4-FFF2-40B4-BE49-F238E27FC236}">
                <a16:creationId xmlns:a16="http://schemas.microsoft.com/office/drawing/2014/main" id="{95ABAED8-EFD1-14A1-5F63-F2AF85E2E1B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28787400"/>
      </p:ext>
    </p:extLst>
  </p:cSld>
  <p:clrMapOvr>
    <a:masterClrMapping/>
  </p:clrMapOvr>
  <mc:AlternateContent xmlns:mc="http://schemas.openxmlformats.org/markup-compatibility/2006" xmlns:p14="http://schemas.microsoft.com/office/powerpoint/2010/main">
    <mc:Choice Requires="p14">
      <p:transition spd="slow" p14:dur="2000" advTm="18330"/>
    </mc:Choice>
    <mc:Fallback xmlns="">
      <p:transition spd="slow" advTm="18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F567D-9F3D-BE4F-3406-F73C2D71A4E9}"/>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Four peer-reviewed articles</a:t>
            </a:r>
          </a:p>
        </p:txBody>
      </p:sp>
      <p:sp>
        <p:nvSpPr>
          <p:cNvPr id="3" name="Content Placeholder 2">
            <a:extLst>
              <a:ext uri="{FF2B5EF4-FFF2-40B4-BE49-F238E27FC236}">
                <a16:creationId xmlns:a16="http://schemas.microsoft.com/office/drawing/2014/main" id="{209CB58B-E168-0081-E90E-728FFDA8A71C}"/>
              </a:ext>
            </a:extLst>
          </p:cNvPr>
          <p:cNvSpPr>
            <a:spLocks noGrp="1"/>
          </p:cNvSpPr>
          <p:nvPr>
            <p:ph idx="1"/>
          </p:nvPr>
        </p:nvSpPr>
        <p:spPr/>
        <p:txBody>
          <a:bodyPr/>
          <a:lstStyle/>
          <a:p>
            <a:pPr marL="0" indent="0">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Watson, B.,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Salmoni</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 &amp;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Zecevic</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 (2018). </a:t>
            </a:r>
            <a:r>
              <a:rPr lang="en-US" sz="1800" i="1" dirty="0">
                <a:effectLst/>
                <a:latin typeface="Times New Roman" panose="02020603050405020304" pitchFamily="18" charset="0"/>
                <a:ea typeface="Calibri" panose="020F0502020204030204" pitchFamily="34" charset="0"/>
                <a:cs typeface="Times New Roman" panose="02020603050405020304" pitchFamily="18" charset="0"/>
              </a:rPr>
              <a:t>Case analysis of factors contributing to Patient Falls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Retrieved May 5, 2023, from </a:t>
            </a:r>
            <a:r>
              <a:rPr lang="en-US" sz="1800"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4"/>
              </a:rPr>
              <a:t>https://journals.sagepub.com/doi/full/10.1177/1054773818754450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b="1" dirty="0">
                <a:effectLst/>
                <a:latin typeface="Times New Roman" panose="02020603050405020304" pitchFamily="18" charset="0"/>
                <a:ea typeface="Times New Roman" panose="02020603050405020304" pitchFamily="18" charset="0"/>
              </a:rPr>
              <a:t>C, L. (2021, October). </a:t>
            </a:r>
            <a:r>
              <a:rPr lang="en-US" sz="1800" b="1" i="1" dirty="0">
                <a:effectLst/>
                <a:latin typeface="Times New Roman" panose="02020603050405020304" pitchFamily="18" charset="0"/>
                <a:ea typeface="Times New Roman" panose="02020603050405020304" pitchFamily="18" charset="0"/>
              </a:rPr>
              <a:t>The Link between Patients' Aggressive Communication and Nurses' Emotional Health Outcomes.</a:t>
            </a:r>
            <a:r>
              <a:rPr lang="en-US" sz="1800" b="1" dirty="0">
                <a:effectLst/>
                <a:latin typeface="Times New Roman" panose="02020603050405020304" pitchFamily="18" charset="0"/>
                <a:ea typeface="Times New Roman" panose="02020603050405020304" pitchFamily="18" charset="0"/>
              </a:rPr>
              <a:t> Retrieved May 6, 2023, from </a:t>
            </a:r>
            <a:r>
              <a:rPr lang="en-US" sz="1800" b="1" u="sng" dirty="0">
                <a:solidFill>
                  <a:srgbClr val="0000FF"/>
                </a:solidFill>
                <a:effectLst/>
                <a:latin typeface="Times New Roman" panose="02020603050405020304" pitchFamily="18" charset="0"/>
                <a:ea typeface="Times New Roman" panose="02020603050405020304" pitchFamily="18" charset="0"/>
                <a:hlinkClick r:id="rId5"/>
              </a:rPr>
              <a:t>https://web.p.ebscohost.com/ehost</a:t>
            </a:r>
            <a:endParaRPr lang="en-US" sz="1800" dirty="0">
              <a:effectLst/>
              <a:latin typeface="Times New Roman" panose="02020603050405020304" pitchFamily="18" charset="0"/>
              <a:ea typeface="Times New Roman" panose="02020603050405020304" pitchFamily="18" charset="0"/>
            </a:endParaRPr>
          </a:p>
          <a:p>
            <a:pPr marL="0" indent="0">
              <a:buNone/>
            </a:pPr>
            <a:r>
              <a:rPr lang="en-US" sz="1800" b="1" dirty="0">
                <a:effectLst/>
                <a:latin typeface="Times New Roman" panose="02020603050405020304" pitchFamily="18" charset="0"/>
                <a:ea typeface="Times New Roman" panose="02020603050405020304" pitchFamily="18" charset="0"/>
              </a:rPr>
              <a:t>Bekele, Y., </a:t>
            </a:r>
            <a:r>
              <a:rPr lang="en-US" sz="1800" b="1" dirty="0" err="1">
                <a:effectLst/>
                <a:latin typeface="Times New Roman" panose="02020603050405020304" pitchFamily="18" charset="0"/>
                <a:ea typeface="Times New Roman" panose="02020603050405020304" pitchFamily="18" charset="0"/>
              </a:rPr>
              <a:t>Worku</a:t>
            </a:r>
            <a:r>
              <a:rPr lang="en-US" sz="1800" b="1" dirty="0">
                <a:effectLst/>
                <a:latin typeface="Times New Roman" panose="02020603050405020304" pitchFamily="18" charset="0"/>
                <a:ea typeface="Times New Roman" panose="02020603050405020304" pitchFamily="18" charset="0"/>
              </a:rPr>
              <a:t>, T., </a:t>
            </a:r>
            <a:r>
              <a:rPr lang="en-US" sz="1800" b="1" dirty="0" err="1">
                <a:effectLst/>
                <a:latin typeface="Times New Roman" panose="02020603050405020304" pitchFamily="18" charset="0"/>
                <a:ea typeface="Times New Roman" panose="02020603050405020304" pitchFamily="18" charset="0"/>
              </a:rPr>
              <a:t>Atnafe</a:t>
            </a:r>
            <a:r>
              <a:rPr lang="en-US" sz="1800" b="1" dirty="0">
                <a:effectLst/>
                <a:latin typeface="Times New Roman" panose="02020603050405020304" pitchFamily="18" charset="0"/>
                <a:ea typeface="Times New Roman" panose="02020603050405020304" pitchFamily="18" charset="0"/>
              </a:rPr>
              <a:t>, G., </a:t>
            </a:r>
            <a:r>
              <a:rPr lang="en-US" sz="1800" b="1" dirty="0" err="1">
                <a:effectLst/>
                <a:latin typeface="Times New Roman" panose="02020603050405020304" pitchFamily="18" charset="0"/>
                <a:ea typeface="Times New Roman" panose="02020603050405020304" pitchFamily="18" charset="0"/>
              </a:rPr>
              <a:t>Debella</a:t>
            </a:r>
            <a:r>
              <a:rPr lang="en-US" sz="1800" b="1" dirty="0">
                <a:effectLst/>
                <a:latin typeface="Times New Roman" panose="02020603050405020304" pitchFamily="18" charset="0"/>
                <a:ea typeface="Times New Roman" panose="02020603050405020304" pitchFamily="18" charset="0"/>
              </a:rPr>
              <a:t>, A., Habte, S., </a:t>
            </a:r>
            <a:r>
              <a:rPr lang="en-US" sz="1800" b="1" dirty="0" err="1">
                <a:effectLst/>
                <a:latin typeface="Times New Roman" panose="02020603050405020304" pitchFamily="18" charset="0"/>
                <a:ea typeface="Times New Roman" panose="02020603050405020304" pitchFamily="18" charset="0"/>
              </a:rPr>
              <a:t>Goshu</a:t>
            </a:r>
            <a:r>
              <a:rPr lang="en-US" sz="1800" b="1" dirty="0">
                <a:effectLst/>
                <a:latin typeface="Times New Roman" panose="02020603050405020304" pitchFamily="18" charset="0"/>
                <a:ea typeface="Times New Roman" panose="02020603050405020304" pitchFamily="18" charset="0"/>
              </a:rPr>
              <a:t>, A. T., &amp; </a:t>
            </a:r>
            <a:r>
              <a:rPr lang="en-US" sz="1800" b="1" dirty="0" err="1">
                <a:effectLst/>
                <a:latin typeface="Times New Roman" panose="02020603050405020304" pitchFamily="18" charset="0"/>
                <a:ea typeface="Times New Roman" panose="02020603050405020304" pitchFamily="18" charset="0"/>
              </a:rPr>
              <a:t>Assebe</a:t>
            </a:r>
            <a:r>
              <a:rPr lang="en-US" sz="1800" b="1" dirty="0">
                <a:effectLst/>
                <a:latin typeface="Times New Roman" panose="02020603050405020304" pitchFamily="18" charset="0"/>
                <a:ea typeface="Times New Roman" panose="02020603050405020304" pitchFamily="18" charset="0"/>
              </a:rPr>
              <a:t>, T. (2022). </a:t>
            </a:r>
            <a:r>
              <a:rPr lang="en-US" sz="1800" b="1" i="1" dirty="0">
                <a:effectLst/>
                <a:latin typeface="Times New Roman" panose="02020603050405020304" pitchFamily="18" charset="0"/>
                <a:ea typeface="Times New Roman" panose="02020603050405020304" pitchFamily="18" charset="0"/>
              </a:rPr>
              <a:t>Patients’ perceptions of nurses’ communication in public hospitals of ...</a:t>
            </a:r>
            <a:r>
              <a:rPr lang="en-US" sz="1800" b="1" dirty="0">
                <a:effectLst/>
                <a:latin typeface="Times New Roman" panose="02020603050405020304" pitchFamily="18" charset="0"/>
                <a:ea typeface="Times New Roman" panose="02020603050405020304" pitchFamily="18" charset="0"/>
              </a:rPr>
              <a:t> Retrieved May 6, 2023, from </a:t>
            </a:r>
            <a:r>
              <a:rPr lang="en-US" sz="1800" b="1" dirty="0">
                <a:effectLst/>
                <a:latin typeface="Times New Roman" panose="02020603050405020304" pitchFamily="18" charset="0"/>
                <a:ea typeface="Times New Roman" panose="02020603050405020304" pitchFamily="18" charset="0"/>
                <a:hlinkClick r:id="rId6"/>
              </a:rPr>
              <a:t>https://journals.sagepub.com/</a:t>
            </a:r>
            <a:r>
              <a:rPr lang="en-US" sz="1800" b="1" dirty="0" err="1">
                <a:effectLst/>
                <a:latin typeface="Times New Roman" panose="02020603050405020304" pitchFamily="18" charset="0"/>
                <a:ea typeface="Times New Roman" panose="02020603050405020304" pitchFamily="18" charset="0"/>
              </a:rPr>
              <a:t>doi</a:t>
            </a:r>
            <a:r>
              <a:rPr lang="en-US" sz="1800" b="1" dirty="0">
                <a:effectLst/>
                <a:latin typeface="Times New Roman" panose="02020603050405020304" pitchFamily="18" charset="0"/>
                <a:ea typeface="Times New Roman" panose="02020603050405020304" pitchFamily="18" charset="0"/>
              </a:rPr>
              <a:t>/10.1177/20503121221097270 </a:t>
            </a:r>
          </a:p>
          <a:p>
            <a:pPr marL="0" marR="0">
              <a:lnSpc>
                <a:spcPct val="150000"/>
              </a:lnSpc>
              <a:spcBef>
                <a:spcPts val="0"/>
              </a:spcBef>
              <a:spcAft>
                <a:spcPts val="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Ali1, H., &amp; Li2, H. (2020, March). </a:t>
            </a:r>
            <a:r>
              <a:rPr lang="en-US" sz="1800" b="1" i="1" dirty="0">
                <a:effectLst/>
                <a:latin typeface="Times New Roman" panose="02020603050405020304" pitchFamily="18" charset="0"/>
                <a:ea typeface="Calibri" panose="020F0502020204030204" pitchFamily="34" charset="0"/>
                <a:cs typeface="Times New Roman" panose="02020603050405020304" pitchFamily="18" charset="0"/>
              </a:rPr>
              <a:t>Use of notification and Communication Technology (call light systems) in nursing homes: Observational study</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Journal of Medical Internet Research. Retrieved April 1, 2023, from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50000"/>
              </a:lnSpc>
              <a:spcBef>
                <a:spcPts val="0"/>
              </a:spcBef>
              <a:spcAft>
                <a:spcPts val="0"/>
              </a:spcAft>
              <a:buNone/>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7"/>
              </a:rPr>
              <a:t>https://www.jmir.org/2020/3/e16252/</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50000"/>
              </a:lnSpc>
              <a:buNone/>
            </a:pPr>
            <a:r>
              <a:rPr lang="en-US" sz="1800" dirty="0">
                <a:effectLst/>
                <a:latin typeface="Times New Roman" panose="02020603050405020304" pitchFamily="18" charset="0"/>
                <a:ea typeface="Times New Roman" panose="02020603050405020304" pitchFamily="18" charset="0"/>
              </a:rPr>
              <a:t> </a:t>
            </a:r>
          </a:p>
          <a:p>
            <a:pPr marL="0" indent="0">
              <a:buNone/>
            </a:pPr>
            <a:endParaRPr lang="en-US" sz="1800" dirty="0">
              <a:effectLst/>
              <a:latin typeface="Times New Roman" panose="02020603050405020304" pitchFamily="18" charset="0"/>
              <a:ea typeface="Times New Roman" panose="02020603050405020304" pitchFamily="18" charset="0"/>
            </a:endParaRPr>
          </a:p>
        </p:txBody>
      </p:sp>
      <p:pic>
        <p:nvPicPr>
          <p:cNvPr id="10" name="Audio 9">
            <a:hlinkClick r:id="" action="ppaction://media"/>
            <a:extLst>
              <a:ext uri="{FF2B5EF4-FFF2-40B4-BE49-F238E27FC236}">
                <a16:creationId xmlns:a16="http://schemas.microsoft.com/office/drawing/2014/main" id="{E06F6BC1-CA36-6AB1-DE37-2665FA2FE23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91597970"/>
      </p:ext>
    </p:extLst>
  </p:cSld>
  <p:clrMapOvr>
    <a:masterClrMapping/>
  </p:clrMapOvr>
  <mc:AlternateContent xmlns:mc="http://schemas.openxmlformats.org/markup-compatibility/2006" xmlns:p14="http://schemas.microsoft.com/office/powerpoint/2010/main">
    <mc:Choice Requires="p14">
      <p:transition spd="slow" p14:dur="2000" advTm="8318"/>
    </mc:Choice>
    <mc:Fallback xmlns="">
      <p:transition spd="slow" advTm="8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5A3CC-42CD-3896-D24B-7FFFBE1A3083}"/>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Summary of articles cont..</a:t>
            </a:r>
          </a:p>
        </p:txBody>
      </p:sp>
      <p:sp>
        <p:nvSpPr>
          <p:cNvPr id="3" name="Content Placeholder 2">
            <a:extLst>
              <a:ext uri="{FF2B5EF4-FFF2-40B4-BE49-F238E27FC236}">
                <a16:creationId xmlns:a16="http://schemas.microsoft.com/office/drawing/2014/main" id="{B7E36031-0170-EC77-E971-448EB72791A8}"/>
              </a:ext>
            </a:extLst>
          </p:cNvPr>
          <p:cNvSpPr>
            <a:spLocks noGrp="1"/>
          </p:cNvSpPr>
          <p:nvPr>
            <p:ph idx="1"/>
          </p:nvPr>
        </p:nvSpPr>
        <p:spPr/>
        <p:txBody>
          <a:bodyPr/>
          <a:lstStyle/>
          <a:p>
            <a:r>
              <a:rPr lang="en-US" sz="1800" dirty="0">
                <a:effectLst/>
                <a:latin typeface="Times New Roman" panose="02020603050405020304" pitchFamily="18" charset="0"/>
                <a:ea typeface="Calibri" panose="020F0502020204030204" pitchFamily="34" charset="0"/>
              </a:rPr>
              <a:t> Watson et al., in a teaching hospital in Canada showed that not responding or delay responding to call bell and low staffing can be a contributing factor in falls.</a:t>
            </a:r>
          </a:p>
          <a:p>
            <a:r>
              <a:rPr lang="en-US" sz="1800" dirty="0">
                <a:effectLst/>
                <a:latin typeface="Times New Roman" panose="02020603050405020304" pitchFamily="18" charset="0"/>
                <a:ea typeface="Calibri" panose="020F0502020204030204" pitchFamily="34" charset="0"/>
              </a:rPr>
              <a:t>The call light was pressed by the patient 19 times and ended up getting up unassisted and falling. </a:t>
            </a:r>
          </a:p>
          <a:p>
            <a:pPr marL="360045" marR="0" indent="-360045">
              <a:lnSpc>
                <a:spcPct val="200000"/>
              </a:lnSpc>
            </a:pPr>
            <a:r>
              <a:rPr lang="en-US" sz="1800" dirty="0">
                <a:latin typeface="Times New Roman" panose="02020603050405020304" pitchFamily="18" charset="0"/>
                <a:ea typeface="Times New Roman" panose="02020603050405020304" pitchFamily="18" charset="0"/>
              </a:rPr>
              <a:t>P</a:t>
            </a:r>
            <a:r>
              <a:rPr lang="en-US" sz="1800" dirty="0">
                <a:effectLst/>
                <a:latin typeface="Times New Roman" panose="02020603050405020304" pitchFamily="18" charset="0"/>
                <a:ea typeface="Times New Roman" panose="02020603050405020304" pitchFamily="18" charset="0"/>
              </a:rPr>
              <a:t>atient aggressive communication pressing the call bell multiple </a:t>
            </a:r>
            <a:r>
              <a:rPr lang="en-US" sz="1800" dirty="0">
                <a:latin typeface="Times New Roman" panose="02020603050405020304" pitchFamily="18" charset="0"/>
                <a:ea typeface="Times New Roman" panose="02020603050405020304" pitchFamily="18" charset="0"/>
              </a:rPr>
              <a:t>times due to delayed response </a:t>
            </a:r>
            <a:r>
              <a:rPr lang="en-US" sz="1800" dirty="0">
                <a:effectLst/>
                <a:latin typeface="Times New Roman" panose="02020603050405020304" pitchFamily="18" charset="0"/>
                <a:ea typeface="Times New Roman" panose="02020603050405020304" pitchFamily="18" charset="0"/>
              </a:rPr>
              <a:t>and Nurses emotional outcomes on the patient affecting quality care. </a:t>
            </a:r>
            <a:endParaRPr lang="en-US" sz="1800" dirty="0">
              <a:latin typeface="Times New Roman" panose="02020603050405020304" pitchFamily="18" charset="0"/>
              <a:ea typeface="Calibri" panose="020F0502020204030204" pitchFamily="34" charset="0"/>
            </a:endParaRPr>
          </a:p>
          <a:p>
            <a:r>
              <a:rPr lang="en-US" sz="1800" dirty="0">
                <a:effectLst/>
                <a:latin typeface="Times New Roman" panose="02020603050405020304" pitchFamily="18" charset="0"/>
                <a:ea typeface="Calibri" panose="020F0502020204030204" pitchFamily="34" charset="0"/>
              </a:rPr>
              <a:t>Ali and Li did a study in a Nursing home where the Call light system is an important factor affecting patient care outcome</a:t>
            </a:r>
            <a:r>
              <a:rPr lang="en-US" dirty="0">
                <a:effectLst/>
              </a:rPr>
              <a:t> </a:t>
            </a:r>
          </a:p>
          <a:p>
            <a:r>
              <a:rPr lang="en-US" sz="1800" dirty="0">
                <a:effectLst/>
                <a:latin typeface="Times New Roman" panose="02020603050405020304" pitchFamily="18" charset="0"/>
                <a:ea typeface="Times New Roman" panose="02020603050405020304" pitchFamily="18" charset="0"/>
              </a:rPr>
              <a:t>Bekele and the group revealed the number of participants who had a good perception of nurses communication was less than half</a:t>
            </a:r>
          </a:p>
          <a:p>
            <a:r>
              <a:rPr lang="en-US" sz="1800" dirty="0">
                <a:effectLst/>
                <a:latin typeface="Times New Roman" panose="02020603050405020304" pitchFamily="18" charset="0"/>
                <a:ea typeface="Times New Roman" panose="02020603050405020304" pitchFamily="18" charset="0"/>
              </a:rPr>
              <a:t>The issue can be resolved via the Implementation of A pass Zone</a:t>
            </a:r>
          </a:p>
          <a:p>
            <a:endParaRPr lang="en-US" sz="1800" dirty="0">
              <a:effectLst/>
              <a:latin typeface="Times New Roman" panose="02020603050405020304" pitchFamily="18" charset="0"/>
              <a:ea typeface="Times New Roman" panose="02020603050405020304" pitchFamily="18" charset="0"/>
            </a:endParaRPr>
          </a:p>
          <a:p>
            <a:endParaRPr lang="en-US" dirty="0"/>
          </a:p>
        </p:txBody>
      </p:sp>
      <p:pic>
        <p:nvPicPr>
          <p:cNvPr id="9" name="Audio 8">
            <a:hlinkClick r:id="" action="ppaction://media"/>
            <a:extLst>
              <a:ext uri="{FF2B5EF4-FFF2-40B4-BE49-F238E27FC236}">
                <a16:creationId xmlns:a16="http://schemas.microsoft.com/office/drawing/2014/main" id="{1F60411F-7621-92AB-0023-F143939F718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80002101"/>
      </p:ext>
    </p:extLst>
  </p:cSld>
  <p:clrMapOvr>
    <a:masterClrMapping/>
  </p:clrMapOvr>
  <mc:AlternateContent xmlns:mc="http://schemas.openxmlformats.org/markup-compatibility/2006" xmlns:p14="http://schemas.microsoft.com/office/powerpoint/2010/main">
    <mc:Choice Requires="p14">
      <p:transition spd="slow" p14:dur="2000" advTm="50122"/>
    </mc:Choice>
    <mc:Fallback xmlns="">
      <p:transition spd="slow" advTm="50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54C3-5379-3E5D-A440-7D98C2710E87}"/>
              </a:ext>
            </a:extLst>
          </p:cNvPr>
          <p:cNvSpPr>
            <a:spLocks noGrp="1"/>
          </p:cNvSpPr>
          <p:nvPr>
            <p:ph type="title"/>
          </p:nvPr>
        </p:nvSpPr>
        <p:spPr/>
        <p:txBody>
          <a:bodyPr>
            <a:normAutofit/>
          </a:bodyPr>
          <a:lstStyle/>
          <a:p>
            <a:pPr marL="0" marR="0">
              <a:lnSpc>
                <a:spcPct val="200000"/>
              </a:lnSpc>
              <a:spcBef>
                <a:spcPts val="0"/>
              </a:spcBef>
              <a:spcAft>
                <a:spcPts val="0"/>
              </a:spcAft>
            </a:pPr>
            <a:r>
              <a:rPr lang="en-US" sz="4400" b="1" dirty="0">
                <a:effectLst/>
                <a:latin typeface="Times New Roman" panose="02020603050405020304" pitchFamily="18" charset="0"/>
                <a:ea typeface="Calibri" panose="020F0502020204030204" pitchFamily="34" charset="0"/>
                <a:cs typeface="Times New Roman" panose="02020603050405020304" pitchFamily="18" charset="0"/>
              </a:rPr>
              <a:t>Lesson learned</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F84577B-FFD2-8D9A-B477-258359DCAF1E}"/>
              </a:ext>
            </a:extLst>
          </p:cNvPr>
          <p:cNvSpPr>
            <a:spLocks noGrp="1"/>
          </p:cNvSpPr>
          <p:nvPr>
            <p:ph idx="1"/>
          </p:nvPr>
        </p:nvSpPr>
        <p:spPr>
          <a:xfrm>
            <a:off x="838200" y="1591533"/>
            <a:ext cx="10515600" cy="4351338"/>
          </a:xfrm>
        </p:spPr>
        <p:txBody>
          <a:bodyPr>
            <a:normAutofit lnSpcReduction="10000"/>
          </a:bodyPr>
          <a:lstStyle/>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Matrix helped me classify different arguments for the issue I have presented.</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Synthesis of evidence as an integration of existing knowledge and research findings from peer-reviewed articles.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Can develop new knowledge via integration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Audio 7">
            <a:hlinkClick r:id="" action="ppaction://media"/>
            <a:extLst>
              <a:ext uri="{FF2B5EF4-FFF2-40B4-BE49-F238E27FC236}">
                <a16:creationId xmlns:a16="http://schemas.microsoft.com/office/drawing/2014/main" id="{3AEE816F-1780-2E18-9C7D-AF4B4BEBE0B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32439611"/>
      </p:ext>
    </p:extLst>
  </p:cSld>
  <p:clrMapOvr>
    <a:masterClrMapping/>
  </p:clrMapOvr>
  <mc:AlternateContent xmlns:mc="http://schemas.openxmlformats.org/markup-compatibility/2006" xmlns:p14="http://schemas.microsoft.com/office/powerpoint/2010/main">
    <mc:Choice Requires="p14">
      <p:transition spd="slow" p14:dur="2000" advTm="64007"/>
    </mc:Choice>
    <mc:Fallback xmlns="">
      <p:transition spd="slow" advTm="64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92670-43B0-CB39-07F8-8F956DD0502B}"/>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Lesson learned cont..</a:t>
            </a:r>
          </a:p>
        </p:txBody>
      </p:sp>
      <p:sp>
        <p:nvSpPr>
          <p:cNvPr id="3" name="Content Placeholder 2">
            <a:extLst>
              <a:ext uri="{FF2B5EF4-FFF2-40B4-BE49-F238E27FC236}">
                <a16:creationId xmlns:a16="http://schemas.microsoft.com/office/drawing/2014/main" id="{B5A178A7-4271-17A6-8B92-B60F8340669D}"/>
              </a:ext>
            </a:extLst>
          </p:cNvPr>
          <p:cNvSpPr>
            <a:spLocks noGrp="1"/>
          </p:cNvSpPr>
          <p:nvPr>
            <p:ph idx="1"/>
          </p:nvPr>
        </p:nvSpPr>
        <p:spPr/>
        <p:txBody>
          <a:bodyPr/>
          <a:lstStyle/>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Can help with the challenge of overwhelming information (</a:t>
            </a:r>
            <a:r>
              <a:rPr lang="en-US" sz="2800" dirty="0" err="1">
                <a:effectLst/>
                <a:latin typeface="Times New Roman" panose="02020603050405020304" pitchFamily="18" charset="0"/>
                <a:ea typeface="Calibri" panose="020F0502020204030204" pitchFamily="34" charset="0"/>
                <a:cs typeface="Times New Roman" panose="02020603050405020304" pitchFamily="18" charset="0"/>
              </a:rPr>
              <a:t>Wyborn</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et al., 2018)</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Deliver a product that can advance the understanding of an issue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Refine collected evidence for decision-making ( </a:t>
            </a:r>
            <a:r>
              <a:rPr lang="en-US" sz="2800" dirty="0" err="1">
                <a:effectLst/>
                <a:latin typeface="Times New Roman" panose="02020603050405020304" pitchFamily="18" charset="0"/>
                <a:ea typeface="Calibri" panose="020F0502020204030204" pitchFamily="34" charset="0"/>
                <a:cs typeface="Times New Roman" panose="02020603050405020304" pitchFamily="18" charset="0"/>
              </a:rPr>
              <a:t>Wyborn</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et al., 2018)</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Audio 7">
            <a:hlinkClick r:id="" action="ppaction://media"/>
            <a:extLst>
              <a:ext uri="{FF2B5EF4-FFF2-40B4-BE49-F238E27FC236}">
                <a16:creationId xmlns:a16="http://schemas.microsoft.com/office/drawing/2014/main" id="{8FCA1F16-6495-449F-FF88-47C9915BE20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34064362"/>
      </p:ext>
    </p:extLst>
  </p:cSld>
  <p:clrMapOvr>
    <a:masterClrMapping/>
  </p:clrMapOvr>
  <mc:AlternateContent xmlns:mc="http://schemas.openxmlformats.org/markup-compatibility/2006" xmlns:p14="http://schemas.microsoft.com/office/powerpoint/2010/main">
    <mc:Choice Requires="p14">
      <p:transition spd="slow" p14:dur="2000" advTm="13368"/>
    </mc:Choice>
    <mc:Fallback xmlns="">
      <p:transition spd="slow" advTm="13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0CF47A-C488-DE42-9FD2-C2634C7E1502}"/>
              </a:ext>
            </a:extLst>
          </p:cNvPr>
          <p:cNvSpPr>
            <a:spLocks noGrp="1"/>
          </p:cNvSpPr>
          <p:nvPr>
            <p:ph type="title"/>
          </p:nvPr>
        </p:nvSpPr>
        <p:spPr/>
        <p:txBody>
          <a:bodyPr>
            <a:normAutofit/>
          </a:bodyPr>
          <a:lstStyle/>
          <a:p>
            <a:r>
              <a:rPr lang="en-US" b="1"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Conclusion:</a:t>
            </a:r>
            <a:br>
              <a:rPr lang="en-US"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E213FB2-F1AD-600E-90B0-4354165DE2D5}"/>
              </a:ext>
            </a:extLst>
          </p:cNvPr>
          <p:cNvSpPr>
            <a:spLocks noGrp="1"/>
          </p:cNvSpPr>
          <p:nvPr>
            <p:ph idx="1"/>
          </p:nvPr>
        </p:nvSpPr>
        <p:spPr/>
        <p:txBody>
          <a:bodyPr/>
          <a:lstStyle/>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Change is essential in healthcare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Move beyond the existing fall prevention measures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Advancement in the working process, needs to adjust the approach used in health care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Falls leading cause of disability and death in inpatient settings.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No pass zone can prove to be lifesaving as it can prevent falls and falls-related injury in inpatient settings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Audio 7">
            <a:hlinkClick r:id="" action="ppaction://media"/>
            <a:extLst>
              <a:ext uri="{FF2B5EF4-FFF2-40B4-BE49-F238E27FC236}">
                <a16:creationId xmlns:a16="http://schemas.microsoft.com/office/drawing/2014/main" id="{B3902B2E-985E-F9F4-AA55-171A101C9BB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7018991"/>
      </p:ext>
    </p:extLst>
  </p:cSld>
  <p:clrMapOvr>
    <a:masterClrMapping/>
  </p:clrMapOvr>
  <mc:AlternateContent xmlns:mc="http://schemas.openxmlformats.org/markup-compatibility/2006" xmlns:p14="http://schemas.microsoft.com/office/powerpoint/2010/main">
    <mc:Choice Requires="p14">
      <p:transition spd="slow" p14:dur="2000" advTm="30805"/>
    </mc:Choice>
    <mc:Fallback xmlns="">
      <p:transition spd="slow" advTm="30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EAD74-A67E-52BE-C5E9-F6773E39818F}"/>
              </a:ext>
            </a:extLst>
          </p:cNvPr>
          <p:cNvSpPr>
            <a:spLocks noGrp="1"/>
          </p:cNvSpPr>
          <p:nvPr>
            <p:ph type="title"/>
          </p:nvPr>
        </p:nvSpPr>
        <p:spPr/>
        <p:txBody>
          <a:bodyPr>
            <a:normAutofit/>
          </a:bodyPr>
          <a:lstStyle/>
          <a:p>
            <a:r>
              <a:rPr lang="en-US" b="1"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References:</a:t>
            </a:r>
            <a:br>
              <a:rPr lang="en-US"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710F45D9-90A6-C555-62F9-E23FB46C2544}"/>
              </a:ext>
            </a:extLst>
          </p:cNvPr>
          <p:cNvSpPr>
            <a:spLocks noGrp="1"/>
          </p:cNvSpPr>
          <p:nvPr>
            <p:ph idx="1"/>
          </p:nvPr>
        </p:nvSpPr>
        <p:spPr>
          <a:xfrm>
            <a:off x="739036" y="1590805"/>
            <a:ext cx="10614764" cy="4586158"/>
          </a:xfrm>
        </p:spPr>
        <p:txBody>
          <a:bodyPr>
            <a:normAutofit fontScale="77500" lnSpcReduction="20000"/>
          </a:bodyPr>
          <a:lstStyle/>
          <a:p>
            <a:pPr marL="360045" marR="0" indent="-360045">
              <a:lnSpc>
                <a:spcPct val="200000"/>
              </a:lnSpc>
            </a:pPr>
            <a:r>
              <a:rPr lang="en-US" sz="1800" i="1" dirty="0">
                <a:effectLst/>
                <a:latin typeface="Times New Roman" panose="02020603050405020304" pitchFamily="18" charset="0"/>
                <a:ea typeface="Times New Roman" panose="02020603050405020304" pitchFamily="18" charset="0"/>
              </a:rPr>
              <a:t>About us | UNC health care system--North Carolina</a:t>
            </a:r>
            <a:r>
              <a:rPr lang="en-US" sz="1800" dirty="0">
                <a:effectLst/>
                <a:latin typeface="Times New Roman" panose="02020603050405020304" pitchFamily="18" charset="0"/>
                <a:ea typeface="Times New Roman" panose="02020603050405020304" pitchFamily="18" charset="0"/>
              </a:rPr>
              <a:t>. (n.d.). Retrieved March 7, 2023, from </a:t>
            </a:r>
          </a:p>
          <a:p>
            <a:pPr marL="0" marR="0" indent="0">
              <a:lnSpc>
                <a:spcPct val="200000"/>
              </a:lnSpc>
              <a:spcBef>
                <a:spcPts val="0"/>
              </a:spcBef>
              <a:spcAft>
                <a:spcPts val="0"/>
              </a:spcAft>
              <a:buNone/>
            </a:pPr>
            <a:r>
              <a:rPr lang="en-US" sz="1800"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2"/>
              </a:rPr>
              <a:t>https://www.unchealthcare.org/about-us/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0045" marR="0" indent="-360045">
              <a:lnSpc>
                <a:spcPct val="200000"/>
              </a:lnSpc>
            </a:pPr>
            <a:r>
              <a:rPr lang="en-US" sz="1800" dirty="0">
                <a:effectLst/>
                <a:latin typeface="Times New Roman" panose="02020603050405020304" pitchFamily="18" charset="0"/>
                <a:ea typeface="Times New Roman" panose="02020603050405020304" pitchFamily="18" charset="0"/>
              </a:rPr>
              <a:t>Centers for Disease Control and Prevention. (2023, February 28). </a:t>
            </a:r>
            <a:r>
              <a:rPr lang="en-US" sz="1800" i="1" dirty="0">
                <a:effectLst/>
                <a:latin typeface="Times New Roman" panose="02020603050405020304" pitchFamily="18" charset="0"/>
                <a:ea typeface="Times New Roman" panose="02020603050405020304" pitchFamily="18" charset="0"/>
              </a:rPr>
              <a:t>Older Adult Falls reported by State</a:t>
            </a:r>
            <a:r>
              <a:rPr lang="en-US" sz="1800" dirty="0">
                <a:effectLst/>
                <a:latin typeface="Times New Roman" panose="02020603050405020304" pitchFamily="18" charset="0"/>
                <a:ea typeface="Times New Roman" panose="02020603050405020304" pitchFamily="18" charset="0"/>
              </a:rPr>
              <a:t>. Centers for Disease Control and Prevention. Retrieved May 4, 2023, from </a:t>
            </a:r>
          </a:p>
          <a:p>
            <a:pPr marL="0" marR="0" indent="0">
              <a:lnSpc>
                <a:spcPct val="200000"/>
              </a:lnSpc>
              <a:buNone/>
            </a:pPr>
            <a:r>
              <a:rPr lang="en-US" sz="1800" u="sng" dirty="0">
                <a:solidFill>
                  <a:srgbClr val="0000FF"/>
                </a:solidFill>
                <a:effectLst/>
                <a:latin typeface="Times New Roman" panose="02020603050405020304" pitchFamily="18" charset="0"/>
                <a:ea typeface="Times New Roman" panose="02020603050405020304" pitchFamily="18" charset="0"/>
                <a:hlinkClick r:id="rId3"/>
              </a:rPr>
              <a:t>https://www.cdc.gov/falls/data/falls-by-state.html</a:t>
            </a:r>
            <a:r>
              <a:rPr lang="en-US" sz="1800" dirty="0">
                <a:effectLst/>
                <a:latin typeface="Times New Roman" panose="02020603050405020304" pitchFamily="18" charset="0"/>
                <a:ea typeface="Times New Roman" panose="02020603050405020304" pitchFamily="18" charset="0"/>
              </a:rPr>
              <a:t> </a:t>
            </a:r>
          </a:p>
          <a:p>
            <a:pPr marL="360045" marR="0" indent="-360045">
              <a:lnSpc>
                <a:spcPct val="200000"/>
              </a:lnSpc>
            </a:pPr>
            <a:r>
              <a:rPr lang="en-US" sz="1800" dirty="0">
                <a:effectLst/>
                <a:latin typeface="Times New Roman" panose="02020603050405020304" pitchFamily="18" charset="0"/>
                <a:ea typeface="Times New Roman" panose="02020603050405020304" pitchFamily="18" charset="0"/>
              </a:rPr>
              <a:t>Melnyk, B. M., &amp; Fineout-Overholt, E. (2019). 1. In </a:t>
            </a:r>
            <a:r>
              <a:rPr lang="en-US" sz="1800" i="1" dirty="0">
                <a:effectLst/>
                <a:latin typeface="Times New Roman" panose="02020603050405020304" pitchFamily="18" charset="0"/>
                <a:ea typeface="Times New Roman" panose="02020603050405020304" pitchFamily="18" charset="0"/>
              </a:rPr>
              <a:t>Evidence-based practice in Nursing &amp; Healthcare: A guide to best practice</a:t>
            </a:r>
            <a:r>
              <a:rPr lang="en-US" sz="1800" dirty="0">
                <a:effectLst/>
                <a:latin typeface="Times New Roman" panose="02020603050405020304" pitchFamily="18" charset="0"/>
                <a:ea typeface="Times New Roman" panose="02020603050405020304" pitchFamily="18" charset="0"/>
              </a:rPr>
              <a:t> (p. 12). essay, Wolters Kluwer. </a:t>
            </a:r>
          </a:p>
          <a:p>
            <a:pPr marL="360045" marR="0" indent="-360045">
              <a:lnSpc>
                <a:spcPct val="200000"/>
              </a:lnSpc>
            </a:pPr>
            <a:r>
              <a:rPr lang="en-US" sz="1800" dirty="0" err="1">
                <a:effectLst/>
                <a:latin typeface="Times New Roman" panose="02020603050405020304" pitchFamily="18" charset="0"/>
                <a:ea typeface="Times New Roman" panose="02020603050405020304" pitchFamily="18" charset="0"/>
              </a:rPr>
              <a:t>Nieva</a:t>
            </a:r>
            <a:r>
              <a:rPr lang="en-US" sz="1800" dirty="0">
                <a:effectLst/>
                <a:latin typeface="Times New Roman" panose="02020603050405020304" pitchFamily="18" charset="0"/>
                <a:ea typeface="Times New Roman" panose="02020603050405020304" pitchFamily="18" charset="0"/>
              </a:rPr>
              <a:t>, V. F. N. F., Murphy, R., </a:t>
            </a:r>
            <a:r>
              <a:rPr lang="en-US" sz="1800" dirty="0" err="1">
                <a:effectLst/>
                <a:latin typeface="Times New Roman" panose="02020603050405020304" pitchFamily="18" charset="0"/>
                <a:ea typeface="Times New Roman" panose="02020603050405020304" pitchFamily="18" charset="0"/>
              </a:rPr>
              <a:t>Ridely</a:t>
            </a:r>
            <a:r>
              <a:rPr lang="en-US" sz="1800" dirty="0">
                <a:effectLst/>
                <a:latin typeface="Times New Roman" panose="02020603050405020304" pitchFamily="18" charset="0"/>
                <a:ea typeface="Times New Roman" panose="02020603050405020304" pitchFamily="18" charset="0"/>
              </a:rPr>
              <a:t>, N., Johnson, N., Combes, J., Mitchell, P., Kovner, C., Hoy, E., &amp; Carpenter, D. (n.d.). </a:t>
            </a:r>
            <a:r>
              <a:rPr lang="en-US" sz="1800" i="1" dirty="0">
                <a:effectLst/>
                <a:latin typeface="Times New Roman" panose="02020603050405020304" pitchFamily="18" charset="0"/>
                <a:ea typeface="Times New Roman" panose="02020603050405020304" pitchFamily="18" charset="0"/>
              </a:rPr>
              <a:t>From science to service: A framework for the transfer of patient safety ...</a:t>
            </a:r>
            <a:r>
              <a:rPr lang="en-US" sz="1800" dirty="0">
                <a:effectLst/>
                <a:latin typeface="Times New Roman" panose="02020603050405020304" pitchFamily="18" charset="0"/>
                <a:ea typeface="Times New Roman" panose="02020603050405020304" pitchFamily="18" charset="0"/>
              </a:rPr>
              <a:t> Retrieved May 5, 2023, from</a:t>
            </a:r>
          </a:p>
          <a:p>
            <a:pPr marL="0" marR="0" indent="0">
              <a:lnSpc>
                <a:spcPct val="200000"/>
              </a:lnSpc>
              <a:buNone/>
            </a:pPr>
            <a:r>
              <a:rPr lang="en-US" sz="1800" dirty="0">
                <a:effectLst/>
                <a:latin typeface="Times New Roman" panose="02020603050405020304" pitchFamily="18" charset="0"/>
                <a:ea typeface="Times New Roman" panose="02020603050405020304" pitchFamily="18" charset="0"/>
              </a:rPr>
              <a:t> https://</a:t>
            </a:r>
            <a:r>
              <a:rPr lang="en-US" sz="1800" dirty="0" err="1">
                <a:effectLst/>
                <a:latin typeface="Times New Roman" panose="02020603050405020304" pitchFamily="18" charset="0"/>
                <a:ea typeface="Times New Roman" panose="02020603050405020304" pitchFamily="18" charset="0"/>
              </a:rPr>
              <a:t>www.ncbi.nlm.nih.gov</a:t>
            </a:r>
            <a:r>
              <a:rPr lang="en-US" sz="1800" dirty="0">
                <a:effectLst/>
                <a:latin typeface="Times New Roman" panose="02020603050405020304" pitchFamily="18" charset="0"/>
                <a:ea typeface="Times New Roman" panose="02020603050405020304" pitchFamily="18" charset="0"/>
              </a:rPr>
              <a:t>/books/NBK20521/  </a:t>
            </a:r>
          </a:p>
          <a:p>
            <a:endParaRPr lang="en-US" dirty="0"/>
          </a:p>
        </p:txBody>
      </p:sp>
    </p:spTree>
    <p:extLst>
      <p:ext uri="{BB962C8B-B14F-4D97-AF65-F5344CB8AC3E}">
        <p14:creationId xmlns:p14="http://schemas.microsoft.com/office/powerpoint/2010/main" val="14302701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8E195-2826-55EE-4DAE-CC9E980D9910}"/>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References cont</a:t>
            </a:r>
            <a:r>
              <a:rPr lang="en-US" dirty="0"/>
              <a:t>..</a:t>
            </a:r>
          </a:p>
        </p:txBody>
      </p:sp>
      <p:sp>
        <p:nvSpPr>
          <p:cNvPr id="3" name="Content Placeholder 2">
            <a:extLst>
              <a:ext uri="{FF2B5EF4-FFF2-40B4-BE49-F238E27FC236}">
                <a16:creationId xmlns:a16="http://schemas.microsoft.com/office/drawing/2014/main" id="{C92BD7BC-088A-D1AB-5985-C5BBD4BC8F2B}"/>
              </a:ext>
            </a:extLst>
          </p:cNvPr>
          <p:cNvSpPr>
            <a:spLocks noGrp="1"/>
          </p:cNvSpPr>
          <p:nvPr>
            <p:ph idx="1"/>
          </p:nvPr>
        </p:nvSpPr>
        <p:spPr/>
        <p:txBody>
          <a:bodyPr>
            <a:normAutofit fontScale="77500" lnSpcReduction="20000"/>
          </a:bodyPr>
          <a:lstStyle/>
          <a:p>
            <a:pPr marL="360045" marR="0" indent="-360045">
              <a:lnSpc>
                <a:spcPct val="200000"/>
              </a:lnSpc>
            </a:pPr>
            <a:r>
              <a:rPr lang="en-US" sz="1800" dirty="0" err="1">
                <a:effectLst/>
                <a:latin typeface="Times New Roman" panose="02020603050405020304" pitchFamily="18" charset="0"/>
                <a:ea typeface="Times New Roman" panose="02020603050405020304" pitchFamily="18" charset="0"/>
              </a:rPr>
              <a:t>Nuño-Solinís</a:t>
            </a:r>
            <a:r>
              <a:rPr lang="en-US" sz="1800" dirty="0">
                <a:effectLst/>
                <a:latin typeface="Times New Roman" panose="02020603050405020304" pitchFamily="18" charset="0"/>
                <a:ea typeface="Times New Roman" panose="02020603050405020304" pitchFamily="18" charset="0"/>
              </a:rPr>
              <a:t>, R. (2018, December 1). </a:t>
            </a:r>
            <a:r>
              <a:rPr lang="en-US" sz="1800" i="1" dirty="0">
                <a:effectLst/>
                <a:latin typeface="Times New Roman" panose="02020603050405020304" pitchFamily="18" charset="0"/>
                <a:ea typeface="Times New Roman" panose="02020603050405020304" pitchFamily="18" charset="0"/>
              </a:rPr>
              <a:t>Are healthcare organizations ready for change? comment on "development and content validation of a transcultural instrument to assess organizational readiness for knowledge translation in healthcare organizations: The OR4KT"</a:t>
            </a:r>
            <a:r>
              <a:rPr lang="en-US" sz="1800" dirty="0">
                <a:effectLst/>
                <a:latin typeface="Times New Roman" panose="02020603050405020304" pitchFamily="18" charset="0"/>
                <a:ea typeface="Times New Roman" panose="02020603050405020304" pitchFamily="18" charset="0"/>
              </a:rPr>
              <a:t>. International journal of health policy and management. Retrieved May 4, 2023, from https://</a:t>
            </a:r>
            <a:r>
              <a:rPr lang="en-US" sz="1800" dirty="0" err="1">
                <a:effectLst/>
                <a:latin typeface="Times New Roman" panose="02020603050405020304" pitchFamily="18" charset="0"/>
                <a:ea typeface="Times New Roman" panose="02020603050405020304" pitchFamily="18" charset="0"/>
              </a:rPr>
              <a:t>www.ncbi.nlm.nih.gov</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pmc</a:t>
            </a:r>
            <a:r>
              <a:rPr lang="en-US" sz="1800" dirty="0">
                <a:effectLst/>
                <a:latin typeface="Times New Roman" panose="02020603050405020304" pitchFamily="18" charset="0"/>
                <a:ea typeface="Times New Roman" panose="02020603050405020304" pitchFamily="18" charset="0"/>
              </a:rPr>
              <a:t>/articles/PMC6358658/ </a:t>
            </a:r>
          </a:p>
          <a:p>
            <a:pPr marL="360045" marR="0" indent="-360045">
              <a:lnSpc>
                <a:spcPct val="200000"/>
              </a:lnSpc>
            </a:pPr>
            <a:r>
              <a:rPr lang="en-US" sz="1800" dirty="0">
                <a:solidFill>
                  <a:srgbClr val="2D3B45"/>
                </a:solidFill>
                <a:effectLst/>
                <a:latin typeface="Times New Roman" panose="02020603050405020304" pitchFamily="18" charset="0"/>
                <a:ea typeface="Times New Roman" panose="02020603050405020304" pitchFamily="18" charset="0"/>
              </a:rPr>
              <a:t>Opperman, C., Liebig, D., Bowling, J., &amp; Johnson, C. S., &amp; Harper, M. (2016). </a:t>
            </a:r>
            <a:r>
              <a:rPr lang="en-US" sz="1800" u="sng" dirty="0">
                <a:solidFill>
                  <a:srgbClr val="0000FF"/>
                </a:solidFill>
                <a:effectLst/>
                <a:latin typeface="Times New Roman" panose="02020603050405020304" pitchFamily="18" charset="0"/>
                <a:ea typeface="Times New Roman" panose="02020603050405020304" pitchFamily="18" charset="0"/>
                <a:hlinkClick r:id="rId3"/>
              </a:rPr>
              <a:t>Measuring return on investment for professional development activities: Implications for practiceLinks to an external site.</a:t>
            </a:r>
            <a:r>
              <a:rPr lang="en-US" sz="1800" dirty="0">
                <a:solidFill>
                  <a:srgbClr val="2D3B45"/>
                </a:solidFill>
                <a:effectLst/>
                <a:latin typeface="Times New Roman" panose="02020603050405020304" pitchFamily="18" charset="0"/>
                <a:ea typeface="Times New Roman" panose="02020603050405020304" pitchFamily="18" charset="0"/>
              </a:rPr>
              <a:t>. </a:t>
            </a:r>
            <a:r>
              <a:rPr lang="en-US" sz="1800" i="1" dirty="0">
                <a:solidFill>
                  <a:srgbClr val="2D3B45"/>
                </a:solidFill>
                <a:effectLst/>
                <a:latin typeface="Times New Roman" panose="02020603050405020304" pitchFamily="18" charset="0"/>
                <a:ea typeface="Times New Roman" panose="02020603050405020304" pitchFamily="18" charset="0"/>
              </a:rPr>
              <a:t>Journal for Nurses in Professional Development, 32</a:t>
            </a:r>
            <a:r>
              <a:rPr lang="en-US" sz="1800" dirty="0">
                <a:solidFill>
                  <a:srgbClr val="2D3B45"/>
                </a:solidFill>
                <a:effectLst/>
                <a:latin typeface="Times New Roman" panose="02020603050405020304" pitchFamily="18" charset="0"/>
                <a:ea typeface="Times New Roman" panose="02020603050405020304" pitchFamily="18" charset="0"/>
              </a:rPr>
              <a:t>(4), 176–184. doi:10.1097/NND.0000000000000483</a:t>
            </a:r>
            <a:endParaRPr lang="en-US" sz="1800" dirty="0">
              <a:effectLst/>
              <a:latin typeface="Times New Roman" panose="02020603050405020304" pitchFamily="18" charset="0"/>
              <a:ea typeface="Times New Roman" panose="02020603050405020304" pitchFamily="18" charset="0"/>
            </a:endParaRPr>
          </a:p>
          <a:p>
            <a:pPr marL="360045" marR="0" indent="-360045">
              <a:lnSpc>
                <a:spcPct val="200000"/>
              </a:lnSpc>
            </a:pPr>
            <a:r>
              <a:rPr lang="en-US" sz="1800" dirty="0">
                <a:effectLst/>
                <a:latin typeface="Times New Roman" panose="02020603050405020304" pitchFamily="18" charset="0"/>
                <a:ea typeface="Times New Roman" panose="02020603050405020304" pitchFamily="18" charset="0"/>
              </a:rPr>
              <a:t>Tanner, R. (2023, April 8). </a:t>
            </a:r>
            <a:r>
              <a:rPr lang="en-US" sz="1800" i="1" dirty="0">
                <a:effectLst/>
                <a:latin typeface="Times New Roman" panose="02020603050405020304" pitchFamily="18" charset="0"/>
                <a:ea typeface="Times New Roman" panose="02020603050405020304" pitchFamily="18" charset="0"/>
              </a:rPr>
              <a:t>Is your organization ready for change?</a:t>
            </a:r>
            <a:r>
              <a:rPr lang="en-US" sz="1800" dirty="0">
                <a:effectLst/>
                <a:latin typeface="Times New Roman" panose="02020603050405020304" pitchFamily="18" charset="0"/>
                <a:ea typeface="Times New Roman" panose="02020603050405020304" pitchFamily="18" charset="0"/>
              </a:rPr>
              <a:t> Management is a Journey® – Helping you with the people side of the business™. Retrieved May 4, 2023, from</a:t>
            </a:r>
          </a:p>
          <a:p>
            <a:pPr marL="0" marR="0" indent="0">
              <a:lnSpc>
                <a:spcPct val="200000"/>
              </a:lnSpc>
              <a:buNone/>
            </a:pPr>
            <a:r>
              <a:rPr lang="en-US" sz="1800" dirty="0">
                <a:effectLst/>
                <a:latin typeface="Times New Roman" panose="02020603050405020304" pitchFamily="18" charset="0"/>
                <a:ea typeface="Times New Roman" panose="02020603050405020304" pitchFamily="18" charset="0"/>
              </a:rPr>
              <a:t> https://</a:t>
            </a:r>
            <a:r>
              <a:rPr lang="en-US" sz="1800" dirty="0" err="1">
                <a:effectLst/>
                <a:latin typeface="Times New Roman" panose="02020603050405020304" pitchFamily="18" charset="0"/>
                <a:ea typeface="Times New Roman" panose="02020603050405020304" pitchFamily="18" charset="0"/>
              </a:rPr>
              <a:t>managementisajourney.com</a:t>
            </a:r>
            <a:r>
              <a:rPr lang="en-US" sz="1800" dirty="0">
                <a:effectLst/>
                <a:latin typeface="Times New Roman" panose="02020603050405020304" pitchFamily="18" charset="0"/>
                <a:ea typeface="Times New Roman" panose="02020603050405020304" pitchFamily="18" charset="0"/>
              </a:rPr>
              <a:t>/three-questions-senior-leaders-must-ask-before-undertaking-organizational-change/ </a:t>
            </a:r>
          </a:p>
        </p:txBody>
      </p:sp>
    </p:spTree>
    <p:extLst>
      <p:ext uri="{BB962C8B-B14F-4D97-AF65-F5344CB8AC3E}">
        <p14:creationId xmlns:p14="http://schemas.microsoft.com/office/powerpoint/2010/main" val="26235259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4E47B-4B5E-23A2-820B-BF5133C68E56}"/>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References cont..</a:t>
            </a:r>
          </a:p>
        </p:txBody>
      </p:sp>
      <p:sp>
        <p:nvSpPr>
          <p:cNvPr id="3" name="Content Placeholder 2">
            <a:extLst>
              <a:ext uri="{FF2B5EF4-FFF2-40B4-BE49-F238E27FC236}">
                <a16:creationId xmlns:a16="http://schemas.microsoft.com/office/drawing/2014/main" id="{9546ABE2-ED3A-1407-9998-FD630E5A8588}"/>
              </a:ext>
            </a:extLst>
          </p:cNvPr>
          <p:cNvSpPr>
            <a:spLocks noGrp="1"/>
          </p:cNvSpPr>
          <p:nvPr>
            <p:ph idx="1"/>
          </p:nvPr>
        </p:nvSpPr>
        <p:spPr/>
        <p:txBody>
          <a:bodyPr>
            <a:normAutofit fontScale="92500" lnSpcReduction="10000"/>
          </a:bodyPr>
          <a:lstStyle/>
          <a:p>
            <a:pPr marL="360045" marR="0" indent="-360045">
              <a:lnSpc>
                <a:spcPct val="200000"/>
              </a:lnSpc>
            </a:pPr>
            <a:r>
              <a:rPr lang="en-US" sz="1800" dirty="0">
                <a:effectLst/>
                <a:latin typeface="Times New Roman" panose="02020603050405020304" pitchFamily="18" charset="0"/>
                <a:ea typeface="Times New Roman" panose="02020603050405020304" pitchFamily="18" charset="0"/>
              </a:rPr>
              <a:t>Watson, B., </a:t>
            </a:r>
            <a:r>
              <a:rPr lang="en-US" sz="1800" dirty="0" err="1">
                <a:effectLst/>
                <a:latin typeface="Times New Roman" panose="02020603050405020304" pitchFamily="18" charset="0"/>
                <a:ea typeface="Times New Roman" panose="02020603050405020304" pitchFamily="18" charset="0"/>
              </a:rPr>
              <a:t>Salmoni</a:t>
            </a:r>
            <a:r>
              <a:rPr lang="en-US" sz="1800" dirty="0">
                <a:effectLst/>
                <a:latin typeface="Times New Roman" panose="02020603050405020304" pitchFamily="18" charset="0"/>
                <a:ea typeface="Times New Roman" panose="02020603050405020304" pitchFamily="18" charset="0"/>
              </a:rPr>
              <a:t>, A., &amp; </a:t>
            </a:r>
            <a:r>
              <a:rPr lang="en-US" sz="1800" dirty="0" err="1">
                <a:effectLst/>
                <a:latin typeface="Times New Roman" panose="02020603050405020304" pitchFamily="18" charset="0"/>
                <a:ea typeface="Times New Roman" panose="02020603050405020304" pitchFamily="18" charset="0"/>
              </a:rPr>
              <a:t>Zecevic</a:t>
            </a:r>
            <a:r>
              <a:rPr lang="en-US" sz="1800" dirty="0">
                <a:effectLst/>
                <a:latin typeface="Times New Roman" panose="02020603050405020304" pitchFamily="18" charset="0"/>
                <a:ea typeface="Times New Roman" panose="02020603050405020304" pitchFamily="18" charset="0"/>
              </a:rPr>
              <a:t>, A. (2018). </a:t>
            </a:r>
            <a:r>
              <a:rPr lang="en-US" sz="1800" i="1" dirty="0">
                <a:effectLst/>
                <a:latin typeface="Times New Roman" panose="02020603050405020304" pitchFamily="18" charset="0"/>
                <a:ea typeface="Times New Roman" panose="02020603050405020304" pitchFamily="18" charset="0"/>
              </a:rPr>
              <a:t>Case analysis of factors contributing to Patient Falls</a:t>
            </a:r>
            <a:r>
              <a:rPr lang="en-US" sz="1800" dirty="0">
                <a:effectLst/>
                <a:latin typeface="Times New Roman" panose="02020603050405020304" pitchFamily="18" charset="0"/>
                <a:ea typeface="Times New Roman" panose="02020603050405020304" pitchFamily="18" charset="0"/>
              </a:rPr>
              <a:t>. Retrieved May 5, 2023, from </a:t>
            </a:r>
            <a:r>
              <a:rPr lang="en-US" sz="1800" u="sng" dirty="0">
                <a:solidFill>
                  <a:srgbClr val="0000FF"/>
                </a:solidFill>
                <a:effectLst/>
                <a:latin typeface="Times New Roman" panose="02020603050405020304" pitchFamily="18" charset="0"/>
                <a:ea typeface="Times New Roman" panose="02020603050405020304" pitchFamily="18" charset="0"/>
                <a:hlinkClick r:id="rId2"/>
              </a:rPr>
              <a:t>https://journals.sagepub.com/doi/full/10.1177/1054773818754450</a:t>
            </a:r>
            <a:r>
              <a:rPr lang="en-US" sz="1800" dirty="0">
                <a:effectLst/>
                <a:latin typeface="Times New Roman" panose="02020603050405020304" pitchFamily="18" charset="0"/>
                <a:ea typeface="Times New Roman" panose="02020603050405020304" pitchFamily="18" charset="0"/>
              </a:rPr>
              <a:t> </a:t>
            </a:r>
          </a:p>
          <a:p>
            <a:pPr marL="0" marR="0" indent="0">
              <a:lnSpc>
                <a:spcPct val="200000"/>
              </a:lnSpc>
              <a:buNone/>
            </a:pPr>
            <a:endParaRPr lang="en-US" sz="1800" dirty="0">
              <a:effectLst/>
              <a:latin typeface="Times New Roman" panose="02020603050405020304" pitchFamily="18" charset="0"/>
              <a:ea typeface="Times New Roman" panose="02020603050405020304" pitchFamily="18" charset="0"/>
            </a:endParaRPr>
          </a:p>
          <a:p>
            <a:pPr marL="0" marR="0">
              <a:lnSpc>
                <a:spcPct val="200000"/>
              </a:lnSpc>
              <a:spcBef>
                <a:spcPts val="0"/>
              </a:spcBef>
              <a:spcAft>
                <a:spcPts val="0"/>
              </a:spcAft>
            </a:pP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Wyborn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 Louder, E., Harrison, J.,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Montambault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J., Montana, J., Ryan, M.,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Bednarek</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Nesshover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 Pullin, A., Reed, M.,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Dellecker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 Kramer, J., Boyd, J.,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Dellecker</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 &amp;amp; Hutton, J. (2018, May 14). Understanding the impacts of research synthesis. Environmental Science &amp;amp; Policy. Retrieved May 6, 2023, from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3"/>
              </a:rPr>
              <a:t>https://www.sciencedirect.com/science/article/pii/S1462901117311048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0"/>
              </a:spcAft>
              <a:buNone/>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 </a:t>
            </a:r>
          </a:p>
          <a:p>
            <a:endParaRPr lang="en-US" dirty="0"/>
          </a:p>
        </p:txBody>
      </p:sp>
    </p:spTree>
    <p:extLst>
      <p:ext uri="{BB962C8B-B14F-4D97-AF65-F5344CB8AC3E}">
        <p14:creationId xmlns:p14="http://schemas.microsoft.com/office/powerpoint/2010/main" val="10336193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92844-8E87-8B32-1B43-DD91E400AB6E}"/>
              </a:ext>
            </a:extLst>
          </p:cNvPr>
          <p:cNvSpPr>
            <a:spLocks noGrp="1"/>
          </p:cNvSpPr>
          <p:nvPr>
            <p:ph type="title"/>
          </p:nvPr>
        </p:nvSpPr>
        <p:spPr>
          <a:xfrm>
            <a:off x="1564709" y="302495"/>
            <a:ext cx="10515600" cy="1325563"/>
          </a:xfrm>
        </p:spPr>
        <p:txBody>
          <a:bodyPr/>
          <a:lstStyle/>
          <a:p>
            <a:r>
              <a:rPr lang="en-US" b="1"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601F0FE7-EEAB-75A7-C705-2856A9F4F41E}"/>
              </a:ext>
            </a:extLst>
          </p:cNvPr>
          <p:cNvSpPr>
            <a:spLocks noGrp="1"/>
          </p:cNvSpPr>
          <p:nvPr>
            <p:ph idx="1"/>
          </p:nvPr>
        </p:nvSpPr>
        <p:spPr/>
        <p:txBody>
          <a:bodyPr/>
          <a:lstStyle/>
          <a:p>
            <a:pPr marL="0" marR="0">
              <a:lnSpc>
                <a:spcPct val="200000"/>
              </a:lnSpc>
              <a:spcBef>
                <a:spcPts val="0"/>
              </a:spcBef>
              <a:spcAft>
                <a:spcPts val="0"/>
              </a:spcAft>
            </a:pPr>
            <a:r>
              <a:rPr lang="en-US" sz="1800" dirty="0">
                <a:solidFill>
                  <a:srgbClr val="4D5156"/>
                </a:solidFill>
                <a:effectLst/>
                <a:latin typeface="Times New Roman" panose="02020603050405020304" pitchFamily="18" charset="0"/>
                <a:ea typeface="Calibri" panose="020F0502020204030204" pitchFamily="34" charset="0"/>
                <a:cs typeface="Times New Roman" panose="02020603050405020304" pitchFamily="18" charset="0"/>
              </a:rPr>
              <a:t>Readiness for change and change itself</a:t>
            </a: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 is a fertile ground for research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The link between lack or inadequate readiness for change and not successful change initiatives.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70% of corporate transformations are unsuccessful because of not ready for change.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Nuño-Solinís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solidFill>
                  <a:srgbClr val="212121"/>
                </a:solidFill>
                <a:effectLst/>
                <a:latin typeface="Times New Roman" panose="02020603050405020304" pitchFamily="18" charset="0"/>
                <a:ea typeface="Calibri" panose="020F0502020204030204" pitchFamily="34" charset="0"/>
                <a:cs typeface="Times New Roman" panose="02020603050405020304" pitchFamily="18" charset="0"/>
              </a:rPr>
              <a:t>Readiness for change related to higher organizational effort and motivation of staff to overcome barriers and issues in change endeavors.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Nuño-Solinís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2018)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Health care faces many challenges needing continuous change.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24" name="Audio 23">
            <a:hlinkClick r:id="" action="ppaction://media"/>
            <a:extLst>
              <a:ext uri="{FF2B5EF4-FFF2-40B4-BE49-F238E27FC236}">
                <a16:creationId xmlns:a16="http://schemas.microsoft.com/office/drawing/2014/main" id="{82D53EDA-CE29-DB57-C128-BF423F936BFA}"/>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826135531"/>
      </p:ext>
    </p:extLst>
  </p:cSld>
  <p:clrMapOvr>
    <a:masterClrMapping/>
  </p:clrMapOvr>
  <mc:AlternateContent xmlns:mc="http://schemas.openxmlformats.org/markup-compatibility/2006" xmlns:p14="http://schemas.microsoft.com/office/powerpoint/2010/main">
    <mc:Choice Requires="p14">
      <p:transition spd="slow" p14:dur="2000" advTm="89765"/>
    </mc:Choice>
    <mc:Fallback xmlns="">
      <p:transition spd="slow" advTm="89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65C72-4585-EA31-CF68-1FA406B01E65}"/>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My health care organization</a:t>
            </a:r>
          </a:p>
        </p:txBody>
      </p:sp>
      <p:sp>
        <p:nvSpPr>
          <p:cNvPr id="3" name="Content Placeholder 2">
            <a:extLst>
              <a:ext uri="{FF2B5EF4-FFF2-40B4-BE49-F238E27FC236}">
                <a16:creationId xmlns:a16="http://schemas.microsoft.com/office/drawing/2014/main" id="{54046090-53F4-D685-7F82-095CDE9B50C4}"/>
              </a:ext>
            </a:extLst>
          </p:cNvPr>
          <p:cNvSpPr>
            <a:spLocks noGrp="1"/>
          </p:cNvSpPr>
          <p:nvPr>
            <p:ph idx="1"/>
          </p:nvPr>
        </p:nvSpPr>
        <p:spPr/>
        <p:txBody>
          <a:bodyPr>
            <a:normAutofit fontScale="92500" lnSpcReduction="20000"/>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organization I am currently employed is UNC Health in Chapel Hill North Carolina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My organization believes in an Evidence-based approach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issue in my organization is inpatient falls in an elderly population.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Per CDC, The falling percentage in the state of North Carolina was 28.9% and the total number was 495,852.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My organization is in North Carolina and is responsible for some percentage.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Fall can be devastating, leading to disability and death.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Financial and legal issues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Several interventions implemented in my organization with ongoing research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Managers are aware of the importance of bringing change and are dedicated to sponsoring the change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16" name="Audio 15">
            <a:hlinkClick r:id="" action="ppaction://media"/>
            <a:extLst>
              <a:ext uri="{FF2B5EF4-FFF2-40B4-BE49-F238E27FC236}">
                <a16:creationId xmlns:a16="http://schemas.microsoft.com/office/drawing/2014/main" id="{2C5C2B23-C176-0D97-FBEB-8BCC502F772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59718391"/>
      </p:ext>
    </p:extLst>
  </p:cSld>
  <p:clrMapOvr>
    <a:masterClrMapping/>
  </p:clrMapOvr>
  <mc:AlternateContent xmlns:mc="http://schemas.openxmlformats.org/markup-compatibility/2006" xmlns:p14="http://schemas.microsoft.com/office/powerpoint/2010/main">
    <mc:Choice Requires="p14">
      <p:transition spd="slow" p14:dur="2000" advTm="164727"/>
    </mc:Choice>
    <mc:Fallback xmlns="">
      <p:transition spd="slow" advTm="164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9DAC0-5D3F-E134-181A-E10C61E00F0E}"/>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Continued..</a:t>
            </a:r>
          </a:p>
        </p:txBody>
      </p:sp>
      <p:sp>
        <p:nvSpPr>
          <p:cNvPr id="3" name="Content Placeholder 2">
            <a:extLst>
              <a:ext uri="{FF2B5EF4-FFF2-40B4-BE49-F238E27FC236}">
                <a16:creationId xmlns:a16="http://schemas.microsoft.com/office/drawing/2014/main" id="{9EEB2D83-5DE0-52C4-01AE-93187E66D4BD}"/>
              </a:ext>
            </a:extLst>
          </p:cNvPr>
          <p:cNvSpPr>
            <a:spLocks noGrp="1"/>
          </p:cNvSpPr>
          <p:nvPr>
            <p:ph idx="1"/>
          </p:nvPr>
        </p:nvSpPr>
        <p:spPr/>
        <p:txBody>
          <a:bodyPr>
            <a:normAutofit fontScale="92500"/>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Manager support is crucial for the success of any organization’s change and is ready for change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Readiness prior to bringing change provides a realistic overview of what is needed to execute change (Tanner, 2023)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Stakeholders can be fall prevention champions of the organization, Caregivers, policymakers, healthcare team members, and institutional leaders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My organization is always ready for change.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There is always risk associated with any kind of change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Risks can be work-related stress in the beginning among healthcare providers, change fatigue, and loss of previous practice.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11" name="Audio 10">
            <a:hlinkClick r:id="" action="ppaction://media"/>
            <a:extLst>
              <a:ext uri="{FF2B5EF4-FFF2-40B4-BE49-F238E27FC236}">
                <a16:creationId xmlns:a16="http://schemas.microsoft.com/office/drawing/2014/main" id="{7019E5F4-2425-2E91-00ED-C9623A7E9D0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99555741"/>
      </p:ext>
    </p:extLst>
  </p:cSld>
  <p:clrMapOvr>
    <a:masterClrMapping/>
  </p:clrMapOvr>
  <mc:AlternateContent xmlns:mc="http://schemas.openxmlformats.org/markup-compatibility/2006" xmlns:p14="http://schemas.microsoft.com/office/powerpoint/2010/main">
    <mc:Choice Requires="p14">
      <p:transition spd="slow" p14:dur="2000" advTm="12372"/>
    </mc:Choice>
    <mc:Fallback xmlns="">
      <p:transition spd="slow" advTm="12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4D901-83B3-397B-AA21-F1298700B0AF}"/>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Current problem/Opportunity for change</a:t>
            </a:r>
          </a:p>
        </p:txBody>
      </p:sp>
      <p:sp>
        <p:nvSpPr>
          <p:cNvPr id="3" name="Content Placeholder 2">
            <a:extLst>
              <a:ext uri="{FF2B5EF4-FFF2-40B4-BE49-F238E27FC236}">
                <a16:creationId xmlns:a16="http://schemas.microsoft.com/office/drawing/2014/main" id="{2027CFC3-EA37-44BE-F9C5-B0D9E847717E}"/>
              </a:ext>
            </a:extLst>
          </p:cNvPr>
          <p:cNvSpPr>
            <a:spLocks noGrp="1"/>
          </p:cNvSpPr>
          <p:nvPr>
            <p:ph idx="1"/>
          </p:nvPr>
        </p:nvSpPr>
        <p:spPr/>
        <p:txBody>
          <a:bodyPr>
            <a:normAutofit fontScale="85000" lnSpcReduction="10000"/>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Existing fall prevention is not applicable to all circumstances.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Need a fall prevention strategy that can be applied once the call light is on, assuring the patient that help is on the way that prevents them from doing activities themselves and falling.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Strategy to be evidence-based as implementing EBP leads to the best patient outcomes and quality care (Melnyk &amp; Overholt, 2019)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 study done in a teaching hospital in Canada showed that not responding or delay responding to call bell and low staffing can be a contributing factor in falls in a hospital setting.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call light was pressed by the patient 19 times and ended up getting up unassisted and falling.</a:t>
            </a:r>
            <a:r>
              <a:rPr lang="en-US" sz="1800" dirty="0">
                <a:solidFill>
                  <a:srgbClr val="333333"/>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(Watson et al., 2018)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idea I would bring is implementing a “No Pass zone”.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Patients will not attempt to do things that put them at risk for falls.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E2DF9072-8D2A-1255-017B-517F29C9890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10597012"/>
      </p:ext>
    </p:extLst>
  </p:cSld>
  <p:clrMapOvr>
    <a:masterClrMapping/>
  </p:clrMapOvr>
  <mc:AlternateContent xmlns:mc="http://schemas.openxmlformats.org/markup-compatibility/2006" xmlns:p14="http://schemas.microsoft.com/office/powerpoint/2010/main">
    <mc:Choice Requires="p14">
      <p:transition spd="slow" p14:dur="2000" advTm="155367"/>
    </mc:Choice>
    <mc:Fallback xmlns="">
      <p:transition spd="slow" advTm="155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5A577-F36D-592F-C956-C53F462E92D6}"/>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PICOT Question</a:t>
            </a:r>
          </a:p>
        </p:txBody>
      </p:sp>
      <p:sp>
        <p:nvSpPr>
          <p:cNvPr id="3" name="Content Placeholder 2">
            <a:extLst>
              <a:ext uri="{FF2B5EF4-FFF2-40B4-BE49-F238E27FC236}">
                <a16:creationId xmlns:a16="http://schemas.microsoft.com/office/drawing/2014/main" id="{B3564B8A-590A-8763-8311-42C1545EC610}"/>
              </a:ext>
            </a:extLst>
          </p:cNvPr>
          <p:cNvSpPr>
            <a:spLocks noGrp="1"/>
          </p:cNvSpPr>
          <p:nvPr>
            <p:ph idx="1"/>
          </p:nvPr>
        </p:nvSpPr>
        <p:spPr/>
        <p:txBody>
          <a:bodyPr>
            <a:normAutofit/>
          </a:bodyPr>
          <a:lstStyle/>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an elderly inpatient hospital (P),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Following “no pass Zone” practice (I),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Compared to not following no pass zone (C),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reduce patient falls (O),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over a period of 6 months (T).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8" name="Audio 7">
            <a:hlinkClick r:id="" action="ppaction://media"/>
            <a:extLst>
              <a:ext uri="{FF2B5EF4-FFF2-40B4-BE49-F238E27FC236}">
                <a16:creationId xmlns:a16="http://schemas.microsoft.com/office/drawing/2014/main" id="{B714D577-5596-380D-D176-8FE80BAB283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43286988"/>
      </p:ext>
    </p:extLst>
  </p:cSld>
  <p:clrMapOvr>
    <a:masterClrMapping/>
  </p:clrMapOvr>
  <mc:AlternateContent xmlns:mc="http://schemas.openxmlformats.org/markup-compatibility/2006" xmlns:p14="http://schemas.microsoft.com/office/powerpoint/2010/main">
    <mc:Choice Requires="p14">
      <p:transition spd="slow" p14:dur="2000" advTm="78430"/>
    </mc:Choice>
    <mc:Fallback xmlns="">
      <p:transition spd="slow" advTm="78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5E347-7F4E-7AF7-2B04-73063C9B26B9}"/>
              </a:ext>
            </a:extLst>
          </p:cNvPr>
          <p:cNvSpPr>
            <a:spLocks noGrp="1"/>
          </p:cNvSpPr>
          <p:nvPr>
            <p:ph type="title"/>
          </p:nvPr>
        </p:nvSpPr>
        <p:spPr/>
        <p:txBody>
          <a:bodyPr>
            <a:normAutofit/>
          </a:bodyPr>
          <a:lstStyle/>
          <a:p>
            <a:r>
              <a:rPr lang="en-US" b="1" dirty="0">
                <a:effectLst/>
                <a:latin typeface="Times New Roman" panose="02020603050405020304" pitchFamily="18" charset="0"/>
                <a:ea typeface="Calibri" panose="020F0502020204030204" pitchFamily="34" charset="0"/>
                <a:cs typeface="Times New Roman" panose="02020603050405020304" pitchFamily="18" charset="0"/>
              </a:rPr>
              <a:t>The evidence-based idea for change</a:t>
            </a:r>
            <a:r>
              <a:rPr lang="en-US" sz="3600" dirty="0">
                <a:effectLst/>
                <a:latin typeface="Times New Roman" panose="02020603050405020304" pitchFamily="18" charset="0"/>
                <a:ea typeface="Calibri" panose="020F0502020204030204" pitchFamily="34" charset="0"/>
                <a:cs typeface="Times New Roman" panose="02020603050405020304" pitchFamily="18" charset="0"/>
              </a:rPr>
              <a:t>:</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95F9569-482E-8DB1-A5C3-9BA73A3E6D85}"/>
              </a:ext>
            </a:extLst>
          </p:cNvPr>
          <p:cNvSpPr>
            <a:spLocks noGrp="1"/>
          </p:cNvSpPr>
          <p:nvPr>
            <p:ph idx="1"/>
          </p:nvPr>
        </p:nvSpPr>
        <p:spPr/>
        <p:txBody>
          <a:bodyPr/>
          <a:lstStyle/>
          <a:p>
            <a:endParaRPr lang="en-US" sz="1800" dirty="0">
              <a:effectLst/>
              <a:latin typeface="Times New Roman" panose="02020603050405020304" pitchFamily="18" charset="0"/>
              <a:ea typeface="Calibri" panose="020F0502020204030204" pitchFamily="34" charset="0"/>
            </a:endParaRPr>
          </a:p>
          <a:p>
            <a:r>
              <a:rPr lang="en-US" sz="1800" dirty="0">
                <a:effectLst/>
                <a:latin typeface="Times New Roman" panose="02020603050405020304" pitchFamily="18" charset="0"/>
                <a:ea typeface="Calibri" panose="020F0502020204030204" pitchFamily="34" charset="0"/>
              </a:rPr>
              <a:t>Organizations already have a set of interventions in practice for fall prevention but not applicable to all circumstances</a:t>
            </a:r>
            <a:r>
              <a:rPr lang="en-US" sz="1200" dirty="0">
                <a:effectLst/>
              </a:rPr>
              <a:t> </a:t>
            </a:r>
          </a:p>
          <a:p>
            <a:r>
              <a:rPr lang="en-US" sz="1800" dirty="0">
                <a:latin typeface="Times New Roman" panose="02020603050405020304" pitchFamily="18" charset="0"/>
                <a:ea typeface="Calibri" panose="020F0502020204030204" pitchFamily="34" charset="0"/>
              </a:rPr>
              <a:t>Need an </a:t>
            </a:r>
            <a:r>
              <a:rPr lang="en-US" sz="1800" dirty="0">
                <a:effectLst/>
                <a:latin typeface="Times New Roman" panose="02020603050405020304" pitchFamily="18" charset="0"/>
                <a:ea typeface="Calibri" panose="020F0502020204030204" pitchFamily="34" charset="0"/>
              </a:rPr>
              <a:t>intervention that can be applied at a certain  time period (once the call light is on and before the nurse responds)</a:t>
            </a:r>
            <a:endParaRPr lang="en-US" sz="1800" dirty="0">
              <a:latin typeface="Times New Roman" panose="02020603050405020304" pitchFamily="18" charset="0"/>
              <a:ea typeface="Calibri" panose="020F0502020204030204" pitchFamily="34" charset="0"/>
            </a:endParaRPr>
          </a:p>
          <a:p>
            <a:r>
              <a:rPr lang="en-US" sz="1800" dirty="0">
                <a:effectLst/>
                <a:latin typeface="Times New Roman" panose="02020603050405020304" pitchFamily="18" charset="0"/>
                <a:ea typeface="Calibri" panose="020F0502020204030204" pitchFamily="34" charset="0"/>
              </a:rPr>
              <a:t>A study done in a teaching hospital in Canada on a medicine and  neuroscience unit showed that not responding or delay responding to the call bell resulted in a fall</a:t>
            </a:r>
          </a:p>
          <a:p>
            <a:r>
              <a:rPr lang="en-US" sz="1800" dirty="0">
                <a:effectLst/>
                <a:latin typeface="Times New Roman" panose="02020603050405020304" pitchFamily="18" charset="0"/>
                <a:ea typeface="Calibri" panose="020F0502020204030204" pitchFamily="34" charset="0"/>
              </a:rPr>
              <a:t>patient pressed the call bell 19 times and ended up getting up unassisted and falling. </a:t>
            </a:r>
          </a:p>
          <a:p>
            <a:r>
              <a:rPr lang="en-US" sz="1800" dirty="0">
                <a:effectLst/>
                <a:latin typeface="Times New Roman" panose="02020603050405020304" pitchFamily="18" charset="0"/>
                <a:ea typeface="Calibri" panose="020F0502020204030204" pitchFamily="34" charset="0"/>
              </a:rPr>
              <a:t>The idea I would bring is implementing a “No Pass zone”. </a:t>
            </a:r>
            <a:endParaRPr lang="en-US" sz="1800" dirty="0">
              <a:latin typeface="Times New Roman" panose="02020603050405020304" pitchFamily="18" charset="0"/>
              <a:ea typeface="Calibri" panose="020F0502020204030204" pitchFamily="34" charset="0"/>
            </a:endParaRPr>
          </a:p>
          <a:p>
            <a:pPr marL="0" indent="0">
              <a:buNone/>
            </a:pPr>
            <a:endParaRPr lang="en-US" sz="1800" dirty="0">
              <a:effectLst/>
              <a:latin typeface="Times New Roman" panose="02020603050405020304" pitchFamily="18" charset="0"/>
              <a:ea typeface="Calibri" panose="020F0502020204030204" pitchFamily="34" charset="0"/>
            </a:endParaRPr>
          </a:p>
          <a:p>
            <a:pPr marL="0" indent="0">
              <a:buNone/>
            </a:pPr>
            <a:endParaRPr lang="en-US" dirty="0"/>
          </a:p>
        </p:txBody>
      </p:sp>
      <p:pic>
        <p:nvPicPr>
          <p:cNvPr id="5" name="Audio 4">
            <a:hlinkClick r:id="" action="ppaction://media"/>
            <a:extLst>
              <a:ext uri="{FF2B5EF4-FFF2-40B4-BE49-F238E27FC236}">
                <a16:creationId xmlns:a16="http://schemas.microsoft.com/office/drawing/2014/main" id="{1FEB8D4D-DD9A-F149-5010-E6BAE23424D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34534406"/>
      </p:ext>
    </p:extLst>
  </p:cSld>
  <p:clrMapOvr>
    <a:masterClrMapping/>
  </p:clrMapOvr>
  <mc:AlternateContent xmlns:mc="http://schemas.openxmlformats.org/markup-compatibility/2006" xmlns:p14="http://schemas.microsoft.com/office/powerpoint/2010/main">
    <mc:Choice Requires="p14">
      <p:transition spd="slow" p14:dur="2000" advTm="80210"/>
    </mc:Choice>
    <mc:Fallback xmlns="">
      <p:transition spd="slow" advTm="802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E7614-5440-5C13-C937-D0F6E508ECAE}"/>
              </a:ext>
            </a:extLst>
          </p:cNvPr>
          <p:cNvSpPr>
            <a:spLocks noGrp="1"/>
          </p:cNvSpPr>
          <p:nvPr>
            <p:ph type="title"/>
          </p:nvPr>
        </p:nvSpPr>
        <p:spPr/>
        <p:txBody>
          <a:bodyPr/>
          <a:lstStyle/>
          <a:p>
            <a:r>
              <a:rPr lang="en-US" sz="1800" dirty="0">
                <a:solidFill>
                  <a:srgbClr val="374151"/>
                </a:solidFill>
                <a:latin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Unit-level project</a:t>
            </a:r>
            <a:br>
              <a:rPr lang="en-US" dirty="0"/>
            </a:br>
            <a:endParaRPr lang="en-US" dirty="0"/>
          </a:p>
        </p:txBody>
      </p:sp>
      <p:sp>
        <p:nvSpPr>
          <p:cNvPr id="3" name="Content Placeholder 2">
            <a:extLst>
              <a:ext uri="{FF2B5EF4-FFF2-40B4-BE49-F238E27FC236}">
                <a16:creationId xmlns:a16="http://schemas.microsoft.com/office/drawing/2014/main" id="{45CCF466-18F3-68F7-EDDD-101FDB1D69DC}"/>
              </a:ext>
            </a:extLst>
          </p:cNvPr>
          <p:cNvSpPr>
            <a:spLocks noGrp="1"/>
          </p:cNvSpPr>
          <p:nvPr>
            <p:ph idx="1"/>
          </p:nvPr>
        </p:nvSpPr>
        <p:spPr/>
        <p:txBody>
          <a:bodyPr/>
          <a:lstStyle/>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The intervention won't be proven successful until and unless it is used by the unit and staff. </a:t>
            </a:r>
          </a:p>
          <a:p>
            <a:r>
              <a:rPr lang="en-US" sz="3200" dirty="0">
                <a:effectLst/>
                <a:latin typeface="Times New Roman" panose="02020603050405020304" pitchFamily="18" charset="0"/>
                <a:ea typeface="Calibri" panose="020F0502020204030204" pitchFamily="34" charset="0"/>
                <a:cs typeface="Times New Roman" panose="02020603050405020304" pitchFamily="18" charset="0"/>
              </a:rPr>
              <a:t>A pilot study was done in my unit.</a:t>
            </a:r>
          </a:p>
          <a:p>
            <a:r>
              <a:rPr lang="en-US" sz="3200" dirty="0">
                <a:latin typeface="Times New Roman" panose="02020603050405020304" pitchFamily="18" charset="0"/>
                <a:ea typeface="Calibri" panose="020F0502020204030204" pitchFamily="34" charset="0"/>
                <a:cs typeface="Times New Roman" panose="02020603050405020304" pitchFamily="18" charset="0"/>
              </a:rPr>
              <a:t>Successful and was implemented later in other units as well</a:t>
            </a:r>
            <a:endParaRPr lang="en-US" sz="32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dirty="0"/>
          </a:p>
        </p:txBody>
      </p:sp>
      <p:pic>
        <p:nvPicPr>
          <p:cNvPr id="14" name="Audio 13">
            <a:hlinkClick r:id="" action="ppaction://media"/>
            <a:extLst>
              <a:ext uri="{FF2B5EF4-FFF2-40B4-BE49-F238E27FC236}">
                <a16:creationId xmlns:a16="http://schemas.microsoft.com/office/drawing/2014/main" id="{B48F713F-C08A-DC28-DB3B-8EF8C66C10C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55415CC8-1910-FB40-6532-3A849F1C932D}"/>
                  </a:ext>
                </a:extLst>
              </p:cNvPr>
              <p:cNvGraphicFramePr>
                <a:graphicFrameLocks noChangeAspect="1"/>
              </p:cNvGraphicFramePr>
              <p:nvPr>
                <p:extLst>
                  <p:ext uri="{D42A27DB-BD31-4B8C-83A1-F6EECF244321}">
                    <p14:modId xmlns:p14="http://schemas.microsoft.com/office/powerpoint/2010/main" val="2691030952"/>
                  </p:ext>
                </p:extLst>
              </p:nvPr>
            </p:nvGraphicFramePr>
            <p:xfrm>
              <a:off x="-3163511" y="882098"/>
              <a:ext cx="3048000" cy="1714500"/>
            </p:xfrm>
            <a:graphic>
              <a:graphicData uri="http://schemas.microsoft.com/office/powerpoint/2016/slidezoom">
                <pslz:sldZm>
                  <pslz:sldZmObj sldId="264" cId="140988250">
                    <pslz:zmPr id="{235892DB-E9C1-41E7-A762-E6C90E44C682}" returnToParent="0" transitionDur="1000">
                      <p166:blipFill xmlns:p166="http://schemas.microsoft.com/office/powerpoint/2016/6/main">
                        <a:blip r:embed="rId6"/>
                        <a:stretch>
                          <a:fillRect/>
                        </a:stretch>
                      </p166:blipFill>
                      <p166:spPr xmlns:p166="http://schemas.microsoft.com/office/powerpoint/2016/6/main">
                        <a:xfrm>
                          <a:off x="0" y="0"/>
                          <a:ext cx="3048000" cy="1714500"/>
                        </a:xfrm>
                        <a:prstGeom prst="rect">
                          <a:avLst/>
                        </a:prstGeom>
                        <a:ln w="3175">
                          <a:solidFill>
                            <a:prstClr val="ltGray"/>
                          </a:solidFill>
                        </a:ln>
                      </p166:spPr>
                    </pslz:zmPr>
                  </pslz:sldZmObj>
                </pslz:sldZm>
              </a:graphicData>
            </a:graphic>
          </p:graphicFrame>
        </mc:Choice>
        <mc:Fallback xmlns="">
          <p:pic>
            <p:nvPicPr>
              <p:cNvPr id="11" name="Slide Zoom 10">
                <a:hlinkClick r:id="rId7" action="ppaction://hlinksldjump"/>
                <a:extLst>
                  <a:ext uri="{FF2B5EF4-FFF2-40B4-BE49-F238E27FC236}">
                    <a16:creationId xmlns:a16="http://schemas.microsoft.com/office/drawing/2014/main" id="{55415CC8-1910-FB40-6532-3A849F1C932D}"/>
                  </a:ext>
                </a:extLst>
              </p:cNvPr>
              <p:cNvPicPr>
                <a:picLocks noGrp="1" noRot="1" noChangeAspect="1" noMove="1" noResize="1" noEditPoints="1" noAdjustHandles="1" noChangeArrowheads="1" noChangeShapeType="1"/>
              </p:cNvPicPr>
              <p:nvPr/>
            </p:nvPicPr>
            <p:blipFill>
              <a:blip r:embed="rId8"/>
              <a:stretch>
                <a:fillRect/>
              </a:stretch>
            </p:blipFill>
            <p:spPr>
              <a:xfrm>
                <a:off x="-3163511" y="882098"/>
                <a:ext cx="3048000" cy="1714500"/>
              </a:xfrm>
              <a:prstGeom prst="rect">
                <a:avLst/>
              </a:prstGeom>
              <a:ln w="3175">
                <a:solidFill>
                  <a:prstClr val="ltGray"/>
                </a:solidFill>
              </a:ln>
            </p:spPr>
          </p:pic>
        </mc:Fallback>
      </mc:AlternateContent>
    </p:spTree>
    <p:extLst>
      <p:ext uri="{BB962C8B-B14F-4D97-AF65-F5344CB8AC3E}">
        <p14:creationId xmlns:p14="http://schemas.microsoft.com/office/powerpoint/2010/main" val="140988250"/>
      </p:ext>
    </p:extLst>
  </p:cSld>
  <p:clrMapOvr>
    <a:masterClrMapping/>
  </p:clrMapOvr>
  <mc:AlternateContent xmlns:mc="http://schemas.openxmlformats.org/markup-compatibility/2006" xmlns:p14="http://schemas.microsoft.com/office/powerpoint/2010/main">
    <mc:Choice Requires="p14">
      <p:transition spd="slow" p14:dur="2000" advTm="79156"/>
    </mc:Choice>
    <mc:Fallback xmlns="">
      <p:transition spd="slow" advTm="79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F7BA2-425C-8F95-B529-365A3BCD753D}"/>
              </a:ext>
            </a:extLst>
          </p:cNvPr>
          <p:cNvSpPr>
            <a:spLocks noGrp="1"/>
          </p:cNvSpPr>
          <p:nvPr>
            <p:ph type="title"/>
          </p:nvPr>
        </p:nvSpPr>
        <p:spPr/>
        <p:txBody>
          <a:bodyPr>
            <a:normAutofit/>
          </a:bodyPr>
          <a:lstStyle/>
          <a:p>
            <a:r>
              <a:rPr lang="en-US" b="1" dirty="0">
                <a:effectLst/>
                <a:latin typeface="Times New Roman" panose="02020603050405020304" pitchFamily="18" charset="0"/>
                <a:ea typeface="Calibri" panose="020F0502020204030204" pitchFamily="34" charset="0"/>
                <a:cs typeface="Times New Roman" panose="02020603050405020304" pitchFamily="18" charset="0"/>
              </a:rPr>
              <a:t>Plan for Knowledge  transfer (Stages)</a:t>
            </a:r>
            <a:br>
              <a:rPr lang="en-US" b="1" dirty="0">
                <a:effectLst/>
                <a:latin typeface="Times New Roman" panose="02020603050405020304" pitchFamily="18" charset="0"/>
                <a:ea typeface="Calibri" panose="020F0502020204030204" pitchFamily="34" charset="0"/>
                <a:cs typeface="Times New Roman" panose="02020603050405020304" pitchFamily="18" charset="0"/>
              </a:rPr>
            </a:b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28F01A5-86E8-B6CD-3B1B-3AF167325190}"/>
              </a:ext>
            </a:extLst>
          </p:cNvPr>
          <p:cNvSpPr>
            <a:spLocks noGrp="1"/>
          </p:cNvSpPr>
          <p:nvPr>
            <p:ph idx="1"/>
          </p:nvPr>
        </p:nvSpPr>
        <p:spPr/>
        <p:txBody>
          <a:bodyPr>
            <a:normAutofit/>
          </a:bodyPr>
          <a:lstStyle/>
          <a:p>
            <a:r>
              <a:rPr lang="en-US" dirty="0"/>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Three major stages of knowledge transfer </a:t>
            </a:r>
            <a:r>
              <a:rPr lang="en-US" sz="1800" dirty="0">
                <a:latin typeface="Times New Roman" panose="02020603050405020304" pitchFamily="18" charset="0"/>
                <a:ea typeface="Calibri" panose="020F0502020204030204" pitchFamily="34" charset="0"/>
                <a:cs typeface="Times New Roman" panose="02020603050405020304" pitchFamily="18" charset="0"/>
              </a:rPr>
              <a:t>I would plan to use include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“Knowledge creation and distillation, diffusion and dissemination ad organizational adoption and implementation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Nieva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et al.)</a:t>
            </a: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knowledge creation and distillation phase: newly generated knowledge is evaluated, prioritized, and synthesized for transition efforts.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Diffusion and dissemination phase: Information is provided, and general awareness is raised with the goal of motivating knowledge users into action.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Adoption and implementation phase: Web-based interactive programs (Opperman et al., 2016), in-person training, information guidelines, and materials are provided to the end users,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Bef>
                <a:spcPts val="0"/>
              </a:spcBef>
              <a:spcAft>
                <a:spcPts val="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Once acceptance is gained by the interventions in an organization, it is then officially institutionalized into organizational policies and procedures.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just">
              <a:lnSpc>
                <a:spcPct val="200000"/>
              </a:lnSpc>
              <a:spcBef>
                <a:spcPts val="0"/>
              </a:spcBef>
              <a:spcAft>
                <a:spcPts val="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5" name="Audio 4">
            <a:hlinkClick r:id="" action="ppaction://media"/>
            <a:extLst>
              <a:ext uri="{FF2B5EF4-FFF2-40B4-BE49-F238E27FC236}">
                <a16:creationId xmlns:a16="http://schemas.microsoft.com/office/drawing/2014/main" id="{DC8AD880-309D-FF1E-34D3-4C1CA8B25EC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4032915"/>
      </p:ext>
    </p:extLst>
  </p:cSld>
  <p:clrMapOvr>
    <a:masterClrMapping/>
  </p:clrMapOvr>
  <mc:AlternateContent xmlns:mc="http://schemas.openxmlformats.org/markup-compatibility/2006" xmlns:p14="http://schemas.microsoft.com/office/powerpoint/2010/main">
    <mc:Choice Requires="p14">
      <p:transition spd="slow" p14:dur="2000" advTm="127350"/>
    </mc:Choice>
    <mc:Fallback xmlns="">
      <p:transition spd="slow" advTm="127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156</TotalTime>
  <Words>3468</Words>
  <Application>Microsoft Macintosh PowerPoint</Application>
  <PresentationFormat>Widescreen</PresentationFormat>
  <Paragraphs>131</Paragraphs>
  <Slides>18</Slides>
  <Notes>10</Notes>
  <HiddenSlides>0</HiddenSlides>
  <MMClips>15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Times New Roman</vt:lpstr>
      <vt:lpstr>Office Theme</vt:lpstr>
      <vt:lpstr>Walden University Professor: Dr Linda S Johanson NRSE-(6052C-1/Nurs-6052-1) Ritu Adhikari 05/07/2023</vt:lpstr>
      <vt:lpstr>Introduction</vt:lpstr>
      <vt:lpstr>My health care organization</vt:lpstr>
      <vt:lpstr>Continued..</vt:lpstr>
      <vt:lpstr>Current problem/Opportunity for change</vt:lpstr>
      <vt:lpstr>PICOT Question</vt:lpstr>
      <vt:lpstr>The evidence-based idea for change: </vt:lpstr>
      <vt:lpstr> Unit-level project </vt:lpstr>
      <vt:lpstr>Plan for Knowledge  transfer (Stages) </vt:lpstr>
      <vt:lpstr>Measurable outcomes</vt:lpstr>
      <vt:lpstr>Four peer-reviewed articles</vt:lpstr>
      <vt:lpstr>Summary of articles cont..</vt:lpstr>
      <vt:lpstr>Lesson learned</vt:lpstr>
      <vt:lpstr>Lesson learned cont..</vt:lpstr>
      <vt:lpstr>Conclusion: </vt:lpstr>
      <vt:lpstr>References: </vt:lpstr>
      <vt:lpstr>References cont..</vt:lpstr>
      <vt:lpstr>References 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Walden University Professor: Dr Linda S Johanson NRSE-(6052C-1/Nurs-6052-1) Ritu Adhikari 04/02/2023</dc:title>
  <dc:creator>RITU.ADHIKARI@lc.cuny.edu</dc:creator>
  <cp:lastModifiedBy>RITU.ADHIKARI@lc.cuny.edu</cp:lastModifiedBy>
  <cp:revision>11</cp:revision>
  <dcterms:created xsi:type="dcterms:W3CDTF">2023-05-07T20:38:27Z</dcterms:created>
  <dcterms:modified xsi:type="dcterms:W3CDTF">2023-06-15T17:26:59Z</dcterms:modified>
</cp:coreProperties>
</file>

<file path=docProps/thumbnail.jpeg>
</file>